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3" r:id="rId4"/>
  </p:sldMasterIdLst>
  <p:notesMasterIdLst>
    <p:notesMasterId r:id="rId21"/>
  </p:notesMasterIdLst>
  <p:sldIdLst>
    <p:sldId id="285" r:id="rId5"/>
    <p:sldId id="2146847492" r:id="rId6"/>
    <p:sldId id="2146847475" r:id="rId7"/>
    <p:sldId id="2146847486" r:id="rId8"/>
    <p:sldId id="2146847487" r:id="rId9"/>
    <p:sldId id="2146847488" r:id="rId10"/>
    <p:sldId id="2146847490" r:id="rId11"/>
    <p:sldId id="2146847479" r:id="rId12"/>
    <p:sldId id="2146847480" r:id="rId13"/>
    <p:sldId id="2146847482" r:id="rId14"/>
    <p:sldId id="2146847478" r:id="rId15"/>
    <p:sldId id="2146847477" r:id="rId16"/>
    <p:sldId id="257" r:id="rId17"/>
    <p:sldId id="2146847489" r:id="rId18"/>
    <p:sldId id="258"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C69908-521B-3171-B045-767360F0813C}" name="Amy Clayton (MHHSprogramme)" initials="AC" userId="S::amy.clayton@mhhsprogramme.co.uk::d0025730-2aff-4662-b800-17ed16c14998" providerId="AD"/>
  <p188:author id="{4266AC0F-F764-E304-1AE9-58B8926E623D}" name="Marc Towers (MHHSProgramme)" initials="M(" userId="S::marc.towers@mhhsprogramme.co.uk::90a61b6a-d600-4b62-9288-af045590c962" providerId="AD"/>
  <p188:author id="{B6504422-D7B3-F4C6-E51B-485DF5340777}" name="Lewis Hall (MHHSProgramme)" initials="L(" userId="S::lewis.hall@mhhsprogramme.co.uk::bddc5ed9-22c3-4bb2-9f85-31b7ecd91d92" providerId="AD"/>
  <p188:author id="{FD527D25-2DE7-D0C7-98A1-BC1284C4E10E}" name="Chris Welby (MHHSProgramme)" initials="C(" userId="S::chris.welby@mhhsprogramme.co.uk::d454d449-11d2-4605-a769-61ff65980379" providerId="AD"/>
  <p188:author id="{5280FF3A-3A5A-CCFC-48C3-DCC6278DB316}" name="Justin Andrews (MHHSProgramme)" initials="J(" userId="S::justin.andrews@mhhsprogramme.co.uk::28afa8c1-1168-4999-badf-982c2326bf72" providerId="AD"/>
  <p188:author id="{74D41441-60D8-31B0-E484-A3B01D48AC6C}" name="Paul Pettitt (MHHSProgramme)" initials="P(" userId="S::paul.pettitt@mhhsprogramme.co.uk::e6135c7b-e2bf-4984-9ae5-84a79254bef1" providerId="AD"/>
  <p188:author id="{22956C59-2B10-B48D-5849-7BB369AA9AA3}" name="Berlinda Kugara (MHHSProgramme)" initials="B(" userId="S::berlinda.kugara@mhhsprogramme.co.uk::2fe2ad81-9410-4b67-bb42-172066b0eca3" providerId="AD"/>
  <p188:author id="{B9223181-B073-3CD2-FD73-5F75D0DE0E49}" name="Andrew Margan (MHHSProgramme)" initials="A(" userId="S::andrew.margan@mhhsprogramme.co.uk::2cc49d45-989a-443f-a9f0-e1f7f85dd1f6" providerId="AD"/>
  <p188:author id="{FBA5DDAF-8CC3-2A7D-5EC4-5B98175B91EF}" name="Alex Whitefied" initials="AW" userId="S::alex.whiteman@mhhsprogramme.co.uk::0deda4c7-a4cf-4fce-b9fe-c13830d788e9" providerId="AD"/>
  <p188:author id="{EEE017B6-E329-B5AF-D873-34C3B354974C}" name="Fraser Mathieson (MHHSProgramme)" initials="FM(" userId="S::fraser.mathieson@mhhsprogramme.co.uk::c92f1660-f610-41f3-89bc-0363bc753096" providerId="AD"/>
  <p188:author id="{2888E1C6-85D6-57C1-0F82-3C97E5A60AB0}" name="Navdeep Seira (MHHSProgramme)" initials="" userId="S::navdeep.seira@mhhsprogramme.co.uk::cf55c8cc-9fe0-47cc-b035-7de30ad2f64e" providerId="AD"/>
  <p188:author id="{03447ED0-A3BA-C5B9-E74A-8363B9A9D036}" name="Anya Neill (MHHSProgramme)" initials="AN" userId="S::anya.neill@mhhsprogramme.co.uk::ab3ebd2d-3571-4eda-91a3-e2fc5ba71516" providerId="AD"/>
  <p188:author id="{ABCEFFD8-9961-08D3-5729-456FC3334780}" name="Lewis Hall (MHHSProgramme)" initials="LH" userId="S::Lewis.Hall@mhhsprogramme.co.uk::bddc5ed9-22c3-4bb2-9f85-31b7ecd91d92" providerId="AD"/>
  <p188:author id="{C5E12ADC-C55A-3B6B-3190-EF2ABB72232B}" name="Matthew Hall (MHHSProgramme)" initials="" userId="S::matthew.hall@mhhsprogramme.co.uk::601c6190-8668-4702-93b7-6cbc333e3732" providerId="AD"/>
  <p188:author id="{7D910CE7-2A05-B884-3736-D254E3523C02}" name="Simon Harrison" initials="SH" userId="S::simon.harrison@mhhsprogramme.co.uk::fcd4076b-0780-4dbf-914a-8bfb5a784fed" providerId="AD"/>
  <p188:author id="{E207F0E8-F5A5-930C-3AA9-4D7F90D78241}" name="Fraser Mathieson (MHHSProgramme)" initials="FM(" userId="Fraser Mathieson (MHHSProgramme)" providerId="None"/>
  <p188:author id="{E99AF8F3-169D-36A7-34F2-823E89BE0A82}" name="Immy Syms (MHHSProgramme)" initials="IS" userId="S::immy.syms@mhhsprogramme.co.uk::7840041c-0dea-47ea-be73-292516126956" providerId="AD"/>
  <p188:author id="{42200FF4-2689-A64F-6AA8-2E4B7A443B3A}" name="Jason Brogden (MHHSProgramme)" initials="JB(" userId="Jason Brogden (MHHSProgramm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AC7"/>
    <a:srgbClr val="2243CE"/>
    <a:srgbClr val="7D4FC9"/>
    <a:srgbClr val="00B4AC"/>
    <a:srgbClr val="0993BF"/>
    <a:srgbClr val="4234D0"/>
    <a:srgbClr val="65796F"/>
    <a:srgbClr val="000000"/>
    <a:srgbClr val="34536E"/>
    <a:srgbClr val="133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2B8A92-82D2-8AFF-F5E7-13025205DE78}" v="12" dt="2023-12-11T14:16:09.546"/>
    <p1510:client id="{289654A1-C5BF-DA45-9AEE-3AAF66F9218E}" v="4" dt="2023-12-11T15:25:51.316"/>
    <p1510:client id="{3846A24B-04FF-4B2B-7E9B-CDD9E9846DF5}" v="1" dt="2023-12-11T14:44:30.099"/>
    <p1510:client id="{7A2DF82C-82E8-4B62-A04D-9728CD874071}" v="56" dt="2023-12-11T15:14:51.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73"/>
  </p:normalViewPr>
  <p:slideViewPr>
    <p:cSldViewPr snapToGrid="0">
      <p:cViewPr varScale="1">
        <p:scale>
          <a:sx n="111" d="100"/>
          <a:sy n="111" d="100"/>
        </p:scale>
        <p:origin x="776"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8263-B95E-AA4C-95CD-E3CD8DA2640A}" type="datetimeFigureOut">
              <a:rPr lang="en-GB" smtClean="0"/>
              <a:t>11/12/2023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A2758-3224-6149-9B77-93EC5960016B}" type="slidenum">
              <a:rPr lang="en-GB" smtClean="0"/>
              <a:t>‹#›</a:t>
            </a:fld>
            <a:endParaRPr lang="en-GB"/>
          </a:p>
        </p:txBody>
      </p:sp>
    </p:spTree>
    <p:extLst>
      <p:ext uri="{BB962C8B-B14F-4D97-AF65-F5344CB8AC3E}">
        <p14:creationId xmlns:p14="http://schemas.microsoft.com/office/powerpoint/2010/main" val="255480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2758-3224-6149-9B77-93EC5960016B}" type="slidenum">
              <a:rPr lang="en-GB" smtClean="0"/>
              <a:t>1</a:t>
            </a:fld>
            <a:endParaRPr lang="en-GB"/>
          </a:p>
        </p:txBody>
      </p:sp>
    </p:spTree>
    <p:extLst>
      <p:ext uri="{BB962C8B-B14F-4D97-AF65-F5344CB8AC3E}">
        <p14:creationId xmlns:p14="http://schemas.microsoft.com/office/powerpoint/2010/main" val="1289823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1E221D33-3BEF-884F-B10F-57F5C0ACCE11}" type="datetime1">
              <a:rPr lang="en-GB" smtClean="0"/>
              <a:t>11/12/2023</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4D4666D-794D-704D-A6E2-538ECC652D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4280922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4"/>
            <a:ext cx="6109358" cy="6154220"/>
          </a:xfrm>
        </p:spPr>
        <p:txBody>
          <a:bodyPr anchor="ctr"/>
          <a:lstStyle>
            <a:lvl1pPr algn="ctr">
              <a:defRPr/>
            </a:lvl1pPr>
          </a:lstStyle>
          <a:p>
            <a:endParaRPr lang="en-GB"/>
          </a:p>
        </p:txBody>
      </p:sp>
      <p:sp>
        <p:nvSpPr>
          <p:cNvPr id="43" name="Text Placeholder 42">
            <a:extLst>
              <a:ext uri="{FF2B5EF4-FFF2-40B4-BE49-F238E27FC236}">
                <a16:creationId xmlns:a16="http://schemas.microsoft.com/office/drawing/2014/main" id="{89FF5593-6CC8-054D-88F6-35E45966D4BF}"/>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sp>
        <p:nvSpPr>
          <p:cNvPr id="49" name="Date Placeholder 3">
            <a:extLst>
              <a:ext uri="{FF2B5EF4-FFF2-40B4-BE49-F238E27FC236}">
                <a16:creationId xmlns:a16="http://schemas.microsoft.com/office/drawing/2014/main" id="{899793CC-9355-3240-A589-4E2569CB909D}"/>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11/12/2023</a:t>
            </a:fld>
            <a:endParaRPr lang="en-GB"/>
          </a:p>
        </p:txBody>
      </p:sp>
      <p:sp>
        <p:nvSpPr>
          <p:cNvPr id="50" name="Footer Placeholder 4">
            <a:extLst>
              <a:ext uri="{FF2B5EF4-FFF2-40B4-BE49-F238E27FC236}">
                <a16:creationId xmlns:a16="http://schemas.microsoft.com/office/drawing/2014/main" id="{6C8EC80A-C520-A241-A11B-7DAE82036893}"/>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4" name="Graphic 13">
            <a:extLst>
              <a:ext uri="{FF2B5EF4-FFF2-40B4-BE49-F238E27FC236}">
                <a16:creationId xmlns:a16="http://schemas.microsoft.com/office/drawing/2014/main" id="{E946CC07-7050-B749-B323-CA504ABAA71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581741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7">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14374"/>
            <a:ext cx="6109358" cy="6143379"/>
          </a:xfrm>
        </p:spPr>
        <p:txBody>
          <a:bodyPr anchor="ctr"/>
          <a:lstStyle>
            <a:lvl1pPr algn="ctr">
              <a:defRPr>
                <a:solidFill>
                  <a:schemeClr val="bg1"/>
                </a:solidFill>
              </a:defRPr>
            </a:lvl1pPr>
          </a:lstStyle>
          <a:p>
            <a:endParaRPr lang="en-GB"/>
          </a:p>
        </p:txBody>
      </p:sp>
      <p:sp>
        <p:nvSpPr>
          <p:cNvPr id="12" name="Date Placeholder 3">
            <a:extLst>
              <a:ext uri="{FF2B5EF4-FFF2-40B4-BE49-F238E27FC236}">
                <a16:creationId xmlns:a16="http://schemas.microsoft.com/office/drawing/2014/main" id="{236708FA-69DA-BD4B-8D48-0C589473AD6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938C61D5-DAF2-8849-A5A9-FB3E84D9B59E}" type="datetime1">
              <a:rPr lang="en-GB" smtClean="0"/>
              <a:t>11/12/2023</a:t>
            </a:fld>
            <a:endParaRPr lang="en-GB"/>
          </a:p>
        </p:txBody>
      </p:sp>
      <p:sp>
        <p:nvSpPr>
          <p:cNvPr id="13" name="Footer Placeholder 4">
            <a:extLst>
              <a:ext uri="{FF2B5EF4-FFF2-40B4-BE49-F238E27FC236}">
                <a16:creationId xmlns:a16="http://schemas.microsoft.com/office/drawing/2014/main" id="{46A8014C-43F0-3143-9032-950C5CECC5BC}"/>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A75A5C-EFCF-AA41-831C-BE9B1E54DCAE}"/>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2A8DB7B-B93E-CA49-94CB-E7076C0D91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402889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 name="Graphic 9">
            <a:extLst>
              <a:ext uri="{FF2B5EF4-FFF2-40B4-BE49-F238E27FC236}">
                <a16:creationId xmlns:a16="http://schemas.microsoft.com/office/drawing/2014/main" id="{1BF46656-EDC9-A446-B733-34D2530A42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957500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5" name="Graphic 14">
            <a:extLst>
              <a:ext uri="{FF2B5EF4-FFF2-40B4-BE49-F238E27FC236}">
                <a16:creationId xmlns:a16="http://schemas.microsoft.com/office/drawing/2014/main" id="{5ACAB7D5-60D9-8C40-8A10-A70B72FB317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558072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263414B6-4E29-ED45-A571-82A356036AAC}" type="datetime1">
              <a:rPr lang="en-GB" smtClean="0"/>
              <a:t>11/12/2023</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AADB55DD-B6F5-2E46-9052-B9ADDEF5B1B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667432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4FD11869-2CAD-924A-B68E-9CA278F109C0}" type="datetime1">
              <a:rPr lang="en-GB" smtClean="0"/>
              <a:t>11/12/2023</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1348C67-86CC-B740-B6C8-079D8C3C3F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586830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A011F0B-B00C-5E4F-927E-EDF4718E2998}" type="datetime1">
              <a:rPr lang="en-GB" smtClean="0"/>
              <a:t>11/12/2023</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6F4EE6CF-6194-F64A-A78A-1A963DE0F62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4026943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6FDCB8A7-D8C1-474B-BC64-182DA03CFE44}" type="datetime1">
              <a:rPr lang="en-GB" smtClean="0"/>
              <a:t>11/12/2023</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EAD88DC-91E8-8240-B22F-7F700A78373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908259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2EF27EE-57C3-2044-A567-50057F3ACB4F}" type="datetime1">
              <a:rPr lang="en-GB" smtClean="0"/>
              <a:t>11/12/2023</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55F15E7A-8C2A-4D49-9C28-B32F43AB88B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35972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37AE9C42-4360-7346-8253-720261CBF977}" type="datetime1">
              <a:rPr lang="en-GB" smtClean="0"/>
              <a:t>11/12/2023</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Tree>
    <p:extLst>
      <p:ext uri="{BB962C8B-B14F-4D97-AF65-F5344CB8AC3E}">
        <p14:creationId xmlns:p14="http://schemas.microsoft.com/office/powerpoint/2010/main" val="1116320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qua">
    <p:bg>
      <p:bgPr>
        <a:solidFill>
          <a:srgbClr val="00B4AC"/>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04106910-2FF3-8B45-A5FF-221A098DA9FE}" type="datetime1">
              <a:rPr lang="en-GB" smtClean="0"/>
              <a:t>11/12/2023</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19BAF97-0239-CC41-8B63-81F465592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1688461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CD878C22-A3A8-EC47-9678-58EEAD86EA42}" type="datetime1">
              <a:rPr lang="en-GB" smtClean="0"/>
              <a:t>11/12/2023</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grpSp>
        <p:nvGrpSpPr>
          <p:cNvPr id="5" name="Group 4">
            <a:extLst>
              <a:ext uri="{FF2B5EF4-FFF2-40B4-BE49-F238E27FC236}">
                <a16:creationId xmlns:a16="http://schemas.microsoft.com/office/drawing/2014/main" id="{7851C52A-99F9-6848-A104-801F3DD84E5A}"/>
              </a:ext>
            </a:extLst>
          </p:cNvPr>
          <p:cNvGrpSpPr/>
          <p:nvPr userDrawn="1"/>
        </p:nvGrpSpPr>
        <p:grpSpPr>
          <a:xfrm>
            <a:off x="309798" y="1067478"/>
            <a:ext cx="5722847" cy="1523081"/>
            <a:chOff x="317501" y="1067478"/>
            <a:chExt cx="5715144" cy="1523081"/>
          </a:xfrm>
        </p:grpSpPr>
        <p:sp>
          <p:nvSpPr>
            <p:cNvPr id="7" name="object 3">
              <a:extLst>
                <a:ext uri="{FF2B5EF4-FFF2-40B4-BE49-F238E27FC236}">
                  <a16:creationId xmlns:a16="http://schemas.microsoft.com/office/drawing/2014/main" id="{64ACE531-EB2F-6847-90B5-B7582EC379A6}"/>
                </a:ext>
              </a:extLst>
            </p:cNvPr>
            <p:cNvSpPr/>
            <p:nvPr userDrawn="1"/>
          </p:nvSpPr>
          <p:spPr>
            <a:xfrm>
              <a:off x="317501" y="1067478"/>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sp>
          <p:nvSpPr>
            <p:cNvPr id="10" name="object 24">
              <a:extLst>
                <a:ext uri="{FF2B5EF4-FFF2-40B4-BE49-F238E27FC236}">
                  <a16:creationId xmlns:a16="http://schemas.microsoft.com/office/drawing/2014/main" id="{8CE4EE00-5005-5F45-8900-028744BFB846}"/>
                </a:ext>
              </a:extLst>
            </p:cNvPr>
            <p:cNvSpPr/>
            <p:nvPr userDrawn="1"/>
          </p:nvSpPr>
          <p:spPr>
            <a:xfrm>
              <a:off x="317501" y="2590559"/>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grpSp>
      <p:sp>
        <p:nvSpPr>
          <p:cNvPr id="4" name="Picture Placeholder 3">
            <a:extLst>
              <a:ext uri="{FF2B5EF4-FFF2-40B4-BE49-F238E27FC236}">
                <a16:creationId xmlns:a16="http://schemas.microsoft.com/office/drawing/2014/main" id="{992EAAA7-1C4C-0744-B048-00005AF4BC7E}"/>
              </a:ext>
            </a:extLst>
          </p:cNvPr>
          <p:cNvSpPr>
            <a:spLocks noGrp="1"/>
          </p:cNvSpPr>
          <p:nvPr>
            <p:ph type="pic" sz="quarter" idx="13"/>
          </p:nvPr>
        </p:nvSpPr>
        <p:spPr>
          <a:xfrm>
            <a:off x="7133165" y="1041165"/>
            <a:ext cx="4741335" cy="5435600"/>
          </a:xfrm>
        </p:spPr>
        <p:txBody>
          <a:bodyPr anchor="ctr">
            <a:normAutofit/>
          </a:bodyPr>
          <a:lstStyle>
            <a:lvl1pPr algn="ctr">
              <a:defRPr sz="1200"/>
            </a:lvl1pPr>
          </a:lstStyle>
          <a:p>
            <a:endParaRPr lang="en-GB"/>
          </a:p>
        </p:txBody>
      </p:sp>
      <p:sp>
        <p:nvSpPr>
          <p:cNvPr id="12" name="Text Placeholder 11">
            <a:extLst>
              <a:ext uri="{FF2B5EF4-FFF2-40B4-BE49-F238E27FC236}">
                <a16:creationId xmlns:a16="http://schemas.microsoft.com/office/drawing/2014/main" id="{01FC261C-9FA9-3848-889B-C614AFA3ECE5}"/>
              </a:ext>
            </a:extLst>
          </p:cNvPr>
          <p:cNvSpPr>
            <a:spLocks noGrp="1"/>
          </p:cNvSpPr>
          <p:nvPr>
            <p:ph type="body" sz="quarter" idx="14"/>
          </p:nvPr>
        </p:nvSpPr>
        <p:spPr>
          <a:xfrm>
            <a:off x="309798" y="1206266"/>
            <a:ext cx="2700000" cy="1326316"/>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171450" marR="3081" indent="-17145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marL="88900" marR="3081" lvl="2" indent="-88900" algn="l" defTabSz="914400" rtl="0" eaLnBrk="1" latinLnBrk="0" hangingPunct="1">
              <a:lnSpc>
                <a:spcPct val="105000"/>
              </a:lnSpc>
              <a:spcBef>
                <a:spcPts val="500"/>
              </a:spcBef>
              <a:buFont typeface="Arial" panose="020B0604020202020204" pitchFamily="34" charset="0"/>
              <a:buChar char="•"/>
              <a:tabLst/>
            </a:pPr>
            <a:r>
              <a:rPr lang="en-GB"/>
              <a:t>Third level</a:t>
            </a:r>
          </a:p>
          <a:p>
            <a:pPr lvl="3"/>
            <a:r>
              <a:rPr lang="en-GB"/>
              <a:t>Fourth level</a:t>
            </a:r>
          </a:p>
          <a:p>
            <a:pPr lvl="4"/>
            <a:r>
              <a:rPr lang="en-GB"/>
              <a:t>Fifth level</a:t>
            </a:r>
          </a:p>
        </p:txBody>
      </p:sp>
      <p:sp>
        <p:nvSpPr>
          <p:cNvPr id="16" name="Text Placeholder 11">
            <a:extLst>
              <a:ext uri="{FF2B5EF4-FFF2-40B4-BE49-F238E27FC236}">
                <a16:creationId xmlns:a16="http://schemas.microsoft.com/office/drawing/2014/main" id="{79648843-38FB-6041-8DF3-3F00BD76EF0C}"/>
              </a:ext>
            </a:extLst>
          </p:cNvPr>
          <p:cNvSpPr>
            <a:spLocks noGrp="1"/>
          </p:cNvSpPr>
          <p:nvPr>
            <p:ph type="body" sz="quarter" idx="15"/>
          </p:nvPr>
        </p:nvSpPr>
        <p:spPr>
          <a:xfrm>
            <a:off x="309798"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1">
            <a:extLst>
              <a:ext uri="{FF2B5EF4-FFF2-40B4-BE49-F238E27FC236}">
                <a16:creationId xmlns:a16="http://schemas.microsoft.com/office/drawing/2014/main" id="{D56A5AF2-8DD6-FB4C-AD8F-6F26413FA285}"/>
              </a:ext>
            </a:extLst>
          </p:cNvPr>
          <p:cNvSpPr>
            <a:spLocks noGrp="1"/>
          </p:cNvSpPr>
          <p:nvPr>
            <p:ph type="body" sz="quarter" idx="16"/>
          </p:nvPr>
        </p:nvSpPr>
        <p:spPr>
          <a:xfrm>
            <a:off x="3332645"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704030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2F5373A5-ED1F-BE46-BA73-5D931EE9D5BB}" type="datetime1">
              <a:rPr lang="en-GB" smtClean="0"/>
              <a:t>11/12/2023</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
        <p:nvSpPr>
          <p:cNvPr id="4" name="Text Placeholder 3">
            <a:extLst>
              <a:ext uri="{FF2B5EF4-FFF2-40B4-BE49-F238E27FC236}">
                <a16:creationId xmlns:a16="http://schemas.microsoft.com/office/drawing/2014/main" id="{412424C9-F7C2-2440-BB98-7AA5ADFB8C09}"/>
              </a:ext>
            </a:extLst>
          </p:cNvPr>
          <p:cNvSpPr>
            <a:spLocks noGrp="1"/>
          </p:cNvSpPr>
          <p:nvPr>
            <p:ph type="body" sz="quarter" idx="13"/>
          </p:nvPr>
        </p:nvSpPr>
        <p:spPr>
          <a:xfrm>
            <a:off x="309798" y="1085496"/>
            <a:ext cx="2897139" cy="5023135"/>
          </a:xfrm>
          <a:solidFill>
            <a:schemeClr val="accent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3">
            <a:extLst>
              <a:ext uri="{FF2B5EF4-FFF2-40B4-BE49-F238E27FC236}">
                <a16:creationId xmlns:a16="http://schemas.microsoft.com/office/drawing/2014/main" id="{2C540CB8-8585-DE4B-973E-EA081D3581CA}"/>
              </a:ext>
            </a:extLst>
          </p:cNvPr>
          <p:cNvSpPr>
            <a:spLocks noGrp="1"/>
          </p:cNvSpPr>
          <p:nvPr>
            <p:ph type="body" sz="quarter" idx="14"/>
          </p:nvPr>
        </p:nvSpPr>
        <p:spPr>
          <a:xfrm>
            <a:off x="3205179" y="1085496"/>
            <a:ext cx="2897139" cy="5023135"/>
          </a:xfrm>
          <a:solidFill>
            <a:schemeClr val="accent2"/>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3">
            <a:extLst>
              <a:ext uri="{FF2B5EF4-FFF2-40B4-BE49-F238E27FC236}">
                <a16:creationId xmlns:a16="http://schemas.microsoft.com/office/drawing/2014/main" id="{570A3AB0-36B6-1A4D-8ABC-DD91E11CE43C}"/>
              </a:ext>
            </a:extLst>
          </p:cNvPr>
          <p:cNvSpPr>
            <a:spLocks noGrp="1"/>
          </p:cNvSpPr>
          <p:nvPr>
            <p:ph type="body" sz="quarter" idx="15"/>
          </p:nvPr>
        </p:nvSpPr>
        <p:spPr>
          <a:xfrm>
            <a:off x="6100560" y="1085496"/>
            <a:ext cx="2897139" cy="5023135"/>
          </a:xfrm>
          <a:solidFill>
            <a:schemeClr val="tx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3">
            <a:extLst>
              <a:ext uri="{FF2B5EF4-FFF2-40B4-BE49-F238E27FC236}">
                <a16:creationId xmlns:a16="http://schemas.microsoft.com/office/drawing/2014/main" id="{CAE425FF-8327-9B44-86DE-348A9C870005}"/>
              </a:ext>
            </a:extLst>
          </p:cNvPr>
          <p:cNvSpPr>
            <a:spLocks noGrp="1"/>
          </p:cNvSpPr>
          <p:nvPr>
            <p:ph type="body" sz="quarter" idx="16"/>
          </p:nvPr>
        </p:nvSpPr>
        <p:spPr>
          <a:xfrm>
            <a:off x="8995941" y="1085496"/>
            <a:ext cx="2897139" cy="5023135"/>
          </a:xfrm>
          <a:solidFill>
            <a:srgbClr val="00B4AC"/>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366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Divider Slide 3">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1200"/>
            <a:ext cx="8985249" cy="614680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B7F64D74-41E8-5041-A04D-58A61D5EF2D4}" type="datetime1">
              <a:rPr lang="en-GB" smtClean="0"/>
              <a:t>11/12/2023</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AB1A4079-9736-9444-9F76-CF919E03D94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995419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Divider Slide 3">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C4FC904-B30B-584F-B373-B2418659CF3C}" type="datetime1">
              <a:rPr lang="en-GB" smtClean="0"/>
              <a:t>11/12/2023</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DA873AAC-B860-0247-A173-3A3FE6EB005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97253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Divider Slide 3">
    <p:bg>
      <p:bgPr>
        <a:solidFill>
          <a:srgbClr val="00B4AC"/>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12CB1D1D-B59E-7B4F-A74E-AA188728F832}" type="datetime1">
              <a:rPr lang="en-GB" smtClean="0"/>
              <a:t>11/12/2023</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40771A58-4747-D340-B75D-2DAE477A04C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988539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_Divider Slide 3">
    <p:bg>
      <p:bgPr>
        <a:solidFill>
          <a:schemeClr val="tx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0482D29-4222-B041-A75D-988BBE0246A7}" type="datetime1">
              <a:rPr lang="en-GB" smtClean="0"/>
              <a:t>11/12/2023</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509C4A1F-1615-A244-B2B3-D1A731E7CE0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691407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E5F385-DF27-F844-A20C-2BF3176C568F}"/>
              </a:ext>
            </a:extLst>
          </p:cNvPr>
          <p:cNvSpPr>
            <a:spLocks noGrp="1"/>
          </p:cNvSpPr>
          <p:nvPr>
            <p:ph idx="1"/>
          </p:nvPr>
        </p:nvSpPr>
        <p:spPr>
          <a:xfrm>
            <a:off x="309798" y="1605492"/>
            <a:ext cx="11572404" cy="4571471"/>
          </a:xfrm>
        </p:spPr>
        <p:txBody>
          <a:bodyPr lIns="0" tIns="0" rIns="0" bIns="0">
            <a:normAutofit/>
          </a:bodyPr>
          <a:lstStyle>
            <a:lvl1pPr marL="0" indent="0">
              <a:buNone/>
              <a:defRPr sz="2000"/>
            </a:lvl1pPr>
            <a:lvl2pPr marL="133350" indent="-123825">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B480485-38B2-0047-ADF5-13342D90A37B}"/>
              </a:ext>
            </a:extLst>
          </p:cNvPr>
          <p:cNvSpPr>
            <a:spLocks noGrp="1"/>
          </p:cNvSpPr>
          <p:nvPr>
            <p:ph type="dt" sz="half" idx="10"/>
          </p:nvPr>
        </p:nvSpPr>
        <p:spPr/>
        <p:txBody>
          <a:bodyPr/>
          <a:lstStyle/>
          <a:p>
            <a:fld id="{8D6A9459-87CD-D24B-AF27-817749CAB36B}" type="datetime1">
              <a:rPr lang="en-GB" smtClean="0"/>
              <a:t>11/12/2023</a:t>
            </a:fld>
            <a:endParaRPr lang="en-GB"/>
          </a:p>
        </p:txBody>
      </p:sp>
      <p:sp>
        <p:nvSpPr>
          <p:cNvPr id="5" name="Footer Placeholder 4">
            <a:extLst>
              <a:ext uri="{FF2B5EF4-FFF2-40B4-BE49-F238E27FC236}">
                <a16:creationId xmlns:a16="http://schemas.microsoft.com/office/drawing/2014/main" id="{A20C641C-FB0C-AD45-AB74-133F7A38FF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A1AE8D27-92AD-034F-9123-B07CCFEFB4E5}"/>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798903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53A1-4411-4D49-A1F6-70AC18ACD8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D1C9C69-D498-304D-8261-0E6AB5289132}"/>
              </a:ext>
            </a:extLst>
          </p:cNvPr>
          <p:cNvSpPr>
            <a:spLocks noGrp="1"/>
          </p:cNvSpPr>
          <p:nvPr>
            <p:ph sz="half" idx="1"/>
          </p:nvPr>
        </p:nvSpPr>
        <p:spPr>
          <a:xfrm>
            <a:off x="309798"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F00BF02-4B5D-5A4F-B77E-511873F2391E}"/>
              </a:ext>
            </a:extLst>
          </p:cNvPr>
          <p:cNvSpPr>
            <a:spLocks noGrp="1"/>
          </p:cNvSpPr>
          <p:nvPr>
            <p:ph sz="half" idx="2"/>
          </p:nvPr>
        </p:nvSpPr>
        <p:spPr>
          <a:xfrm>
            <a:off x="6172200"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9B0A69F-C1E4-A745-BC3A-E0B4EE49FDFC}"/>
              </a:ext>
            </a:extLst>
          </p:cNvPr>
          <p:cNvSpPr>
            <a:spLocks noGrp="1"/>
          </p:cNvSpPr>
          <p:nvPr>
            <p:ph type="dt" sz="half" idx="10"/>
          </p:nvPr>
        </p:nvSpPr>
        <p:spPr/>
        <p:txBody>
          <a:bodyPr/>
          <a:lstStyle/>
          <a:p>
            <a:fld id="{CD81F82C-9515-104A-8F0C-1F91032F2D5A}" type="datetime1">
              <a:rPr lang="en-GB" smtClean="0"/>
              <a:t>11/12/2023</a:t>
            </a:fld>
            <a:endParaRPr lang="en-GB"/>
          </a:p>
        </p:txBody>
      </p:sp>
      <p:sp>
        <p:nvSpPr>
          <p:cNvPr id="6" name="Footer Placeholder 5">
            <a:extLst>
              <a:ext uri="{FF2B5EF4-FFF2-40B4-BE49-F238E27FC236}">
                <a16:creationId xmlns:a16="http://schemas.microsoft.com/office/drawing/2014/main" id="{846F722D-251B-E243-AAE6-BB529A8BDE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2BAA9B-75F1-C04E-BFCA-A1BD4D867DF9}"/>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D7D5CD8D-D2A5-D84C-B585-225619CCA96A}"/>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2622745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12F86-C60A-3945-A6B0-9ADAA494D9F2}"/>
              </a:ext>
            </a:extLst>
          </p:cNvPr>
          <p:cNvSpPr>
            <a:spLocks noGrp="1"/>
          </p:cNvSpPr>
          <p:nvPr>
            <p:ph type="body" idx="1"/>
          </p:nvPr>
        </p:nvSpPr>
        <p:spPr>
          <a:xfrm>
            <a:off x="309798" y="1145005"/>
            <a:ext cx="5687777"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924686-44F2-5A49-AEEB-88131EC456B4}"/>
              </a:ext>
            </a:extLst>
          </p:cNvPr>
          <p:cNvSpPr>
            <a:spLocks noGrp="1"/>
          </p:cNvSpPr>
          <p:nvPr>
            <p:ph sz="half" idx="2"/>
          </p:nvPr>
        </p:nvSpPr>
        <p:spPr>
          <a:xfrm>
            <a:off x="309798" y="2159000"/>
            <a:ext cx="5687777"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AD6E04D-593E-D941-9BAC-C85E6387AE57}"/>
              </a:ext>
            </a:extLst>
          </p:cNvPr>
          <p:cNvSpPr>
            <a:spLocks noGrp="1"/>
          </p:cNvSpPr>
          <p:nvPr>
            <p:ph type="body" sz="quarter" idx="3"/>
          </p:nvPr>
        </p:nvSpPr>
        <p:spPr>
          <a:xfrm>
            <a:off x="6172200" y="1145005"/>
            <a:ext cx="5710002"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F2B40D0-C8E0-C84A-8550-FF167BCE5D99}"/>
              </a:ext>
            </a:extLst>
          </p:cNvPr>
          <p:cNvSpPr>
            <a:spLocks noGrp="1"/>
          </p:cNvSpPr>
          <p:nvPr>
            <p:ph sz="quarter" idx="4"/>
          </p:nvPr>
        </p:nvSpPr>
        <p:spPr>
          <a:xfrm>
            <a:off x="6172200" y="2159000"/>
            <a:ext cx="5710002"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80BD753-F20B-3F42-9A7F-A03D8D051C28}"/>
              </a:ext>
            </a:extLst>
          </p:cNvPr>
          <p:cNvSpPr>
            <a:spLocks noGrp="1"/>
          </p:cNvSpPr>
          <p:nvPr>
            <p:ph type="dt" sz="half" idx="10"/>
          </p:nvPr>
        </p:nvSpPr>
        <p:spPr/>
        <p:txBody>
          <a:bodyPr/>
          <a:lstStyle/>
          <a:p>
            <a:fld id="{1DD880D1-9E73-744F-BB89-6A9D07D3DA11}" type="datetime1">
              <a:rPr lang="en-GB" smtClean="0"/>
              <a:t>11/12/2023</a:t>
            </a:fld>
            <a:endParaRPr lang="en-GB"/>
          </a:p>
        </p:txBody>
      </p:sp>
      <p:sp>
        <p:nvSpPr>
          <p:cNvPr id="8" name="Footer Placeholder 7">
            <a:extLst>
              <a:ext uri="{FF2B5EF4-FFF2-40B4-BE49-F238E27FC236}">
                <a16:creationId xmlns:a16="http://schemas.microsoft.com/office/drawing/2014/main" id="{D8803B32-31F2-E648-8ABB-DD3759158B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87D1B7-7655-6049-A859-32E6ABEC5D92}"/>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10" name="Title 9">
            <a:extLst>
              <a:ext uri="{FF2B5EF4-FFF2-40B4-BE49-F238E27FC236}">
                <a16:creationId xmlns:a16="http://schemas.microsoft.com/office/drawing/2014/main" id="{20E052BD-54C7-2049-8E3B-37D6D15139A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532946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90151945-3EA9-094B-BA6D-E5B14B3C91F1}" type="datetime1">
              <a:rPr lang="en-GB" smtClean="0"/>
              <a:t>11/12/2023</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3272907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74F9B9AC-BC3E-184B-B23C-C549220B31AC}" type="datetime1">
              <a:rPr lang="en-GB" smtClean="0"/>
              <a:t>11/12/2023</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9364072F-8820-F74E-AC4E-E4BB05F1BD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3599560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B5659055-3832-3D4D-8548-A581DCEF48C3}" type="datetime1">
              <a:rPr lang="en-GB" smtClean="0"/>
              <a:t>11/12/2023</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9" name="Picture Placeholder 8">
            <a:extLst>
              <a:ext uri="{FF2B5EF4-FFF2-40B4-BE49-F238E27FC236}">
                <a16:creationId xmlns:a16="http://schemas.microsoft.com/office/drawing/2014/main" id="{6F29CAB4-AF1C-7540-8ABB-4D98C90B591E}"/>
              </a:ext>
            </a:extLst>
          </p:cNvPr>
          <p:cNvSpPr>
            <a:spLocks noGrp="1"/>
          </p:cNvSpPr>
          <p:nvPr>
            <p:ph type="pic" sz="quarter" idx="13"/>
          </p:nvPr>
        </p:nvSpPr>
        <p:spPr>
          <a:xfrm>
            <a:off x="309798" y="1557704"/>
            <a:ext cx="1733550" cy="1733550"/>
          </a:xfrm>
        </p:spPr>
        <p:txBody>
          <a:bodyPr anchor="ctr">
            <a:normAutofit/>
          </a:bodyPr>
          <a:lstStyle>
            <a:lvl1pPr marL="0" indent="0" algn="ctr">
              <a:buNone/>
              <a:defRPr sz="1200"/>
            </a:lvl1pPr>
          </a:lstStyle>
          <a:p>
            <a:endParaRPr lang="en-GB"/>
          </a:p>
        </p:txBody>
      </p:sp>
      <p:sp>
        <p:nvSpPr>
          <p:cNvPr id="11" name="Text Placeholder 10">
            <a:extLst>
              <a:ext uri="{FF2B5EF4-FFF2-40B4-BE49-F238E27FC236}">
                <a16:creationId xmlns:a16="http://schemas.microsoft.com/office/drawing/2014/main" id="{204190B4-E130-A94A-BEB9-2F039D251E5D}"/>
              </a:ext>
            </a:extLst>
          </p:cNvPr>
          <p:cNvSpPr>
            <a:spLocks noGrp="1"/>
          </p:cNvSpPr>
          <p:nvPr>
            <p:ph type="body" sz="quarter" idx="14" hasCustomPrompt="1"/>
          </p:nvPr>
        </p:nvSpPr>
        <p:spPr>
          <a:xfrm>
            <a:off x="2043348"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5" name="Picture Placeholder 8">
            <a:extLst>
              <a:ext uri="{FF2B5EF4-FFF2-40B4-BE49-F238E27FC236}">
                <a16:creationId xmlns:a16="http://schemas.microsoft.com/office/drawing/2014/main" id="{ED21A41A-63B7-C34D-9D0B-FC9A2218144A}"/>
              </a:ext>
            </a:extLst>
          </p:cNvPr>
          <p:cNvSpPr>
            <a:spLocks noGrp="1"/>
          </p:cNvSpPr>
          <p:nvPr>
            <p:ph type="pic" sz="quarter" idx="15"/>
          </p:nvPr>
        </p:nvSpPr>
        <p:spPr>
          <a:xfrm>
            <a:off x="4418350" y="1557704"/>
            <a:ext cx="1733550" cy="1733550"/>
          </a:xfrm>
        </p:spPr>
        <p:txBody>
          <a:bodyPr anchor="ctr">
            <a:normAutofit/>
          </a:bodyPr>
          <a:lstStyle>
            <a:lvl1pPr marL="0" indent="0" algn="ctr">
              <a:buNone/>
              <a:defRPr sz="1200"/>
            </a:lvl1pPr>
          </a:lstStyle>
          <a:p>
            <a:endParaRPr lang="en-GB"/>
          </a:p>
        </p:txBody>
      </p:sp>
      <p:sp>
        <p:nvSpPr>
          <p:cNvPr id="16" name="Text Placeholder 10">
            <a:extLst>
              <a:ext uri="{FF2B5EF4-FFF2-40B4-BE49-F238E27FC236}">
                <a16:creationId xmlns:a16="http://schemas.microsoft.com/office/drawing/2014/main" id="{3D6A4B64-77FB-1E4C-86CF-A2FD5D14BBCA}"/>
              </a:ext>
            </a:extLst>
          </p:cNvPr>
          <p:cNvSpPr>
            <a:spLocks noGrp="1"/>
          </p:cNvSpPr>
          <p:nvPr>
            <p:ph type="body" sz="quarter" idx="16" hasCustomPrompt="1"/>
          </p:nvPr>
        </p:nvSpPr>
        <p:spPr>
          <a:xfrm>
            <a:off x="6151900"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9" name="Picture Placeholder 8">
            <a:extLst>
              <a:ext uri="{FF2B5EF4-FFF2-40B4-BE49-F238E27FC236}">
                <a16:creationId xmlns:a16="http://schemas.microsoft.com/office/drawing/2014/main" id="{B6019427-851D-1A44-9F49-172D75933ECD}"/>
              </a:ext>
            </a:extLst>
          </p:cNvPr>
          <p:cNvSpPr>
            <a:spLocks noGrp="1"/>
          </p:cNvSpPr>
          <p:nvPr>
            <p:ph type="pic" sz="quarter" idx="17"/>
          </p:nvPr>
        </p:nvSpPr>
        <p:spPr>
          <a:xfrm>
            <a:off x="8415102" y="1557704"/>
            <a:ext cx="1733550" cy="1733550"/>
          </a:xfrm>
        </p:spPr>
        <p:txBody>
          <a:bodyPr anchor="ctr">
            <a:normAutofit/>
          </a:bodyPr>
          <a:lstStyle>
            <a:lvl1pPr marL="0" indent="0" algn="ctr">
              <a:buNone/>
              <a:defRPr sz="1200"/>
            </a:lvl1pPr>
          </a:lstStyle>
          <a:p>
            <a:endParaRPr lang="en-GB"/>
          </a:p>
        </p:txBody>
      </p:sp>
      <p:sp>
        <p:nvSpPr>
          <p:cNvPr id="20" name="Text Placeholder 10">
            <a:extLst>
              <a:ext uri="{FF2B5EF4-FFF2-40B4-BE49-F238E27FC236}">
                <a16:creationId xmlns:a16="http://schemas.microsoft.com/office/drawing/2014/main" id="{37E92C4B-8AD1-4647-BC3A-1E0DE55FA882}"/>
              </a:ext>
            </a:extLst>
          </p:cNvPr>
          <p:cNvSpPr>
            <a:spLocks noGrp="1"/>
          </p:cNvSpPr>
          <p:nvPr>
            <p:ph type="body" sz="quarter" idx="18" hasCustomPrompt="1"/>
          </p:nvPr>
        </p:nvSpPr>
        <p:spPr>
          <a:xfrm>
            <a:off x="10148652"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3" name="Picture Placeholder 8">
            <a:extLst>
              <a:ext uri="{FF2B5EF4-FFF2-40B4-BE49-F238E27FC236}">
                <a16:creationId xmlns:a16="http://schemas.microsoft.com/office/drawing/2014/main" id="{01EE1498-6411-B943-9975-A1C45D947282}"/>
              </a:ext>
            </a:extLst>
          </p:cNvPr>
          <p:cNvSpPr>
            <a:spLocks noGrp="1"/>
          </p:cNvSpPr>
          <p:nvPr>
            <p:ph type="pic" sz="quarter" idx="19"/>
          </p:nvPr>
        </p:nvSpPr>
        <p:spPr>
          <a:xfrm>
            <a:off x="309798" y="3673943"/>
            <a:ext cx="1733550" cy="1733550"/>
          </a:xfrm>
        </p:spPr>
        <p:txBody>
          <a:bodyPr anchor="ctr">
            <a:normAutofit/>
          </a:bodyPr>
          <a:lstStyle>
            <a:lvl1pPr marL="0" indent="0" algn="ctr">
              <a:buNone/>
              <a:defRPr sz="1200"/>
            </a:lvl1pPr>
          </a:lstStyle>
          <a:p>
            <a:endParaRPr lang="en-GB"/>
          </a:p>
        </p:txBody>
      </p:sp>
      <p:sp>
        <p:nvSpPr>
          <p:cNvPr id="24" name="Text Placeholder 10">
            <a:extLst>
              <a:ext uri="{FF2B5EF4-FFF2-40B4-BE49-F238E27FC236}">
                <a16:creationId xmlns:a16="http://schemas.microsoft.com/office/drawing/2014/main" id="{BDDBD8A4-0F16-6D40-ADF1-85BB21D5B519}"/>
              </a:ext>
            </a:extLst>
          </p:cNvPr>
          <p:cNvSpPr>
            <a:spLocks noGrp="1"/>
          </p:cNvSpPr>
          <p:nvPr>
            <p:ph type="body" sz="quarter" idx="20" hasCustomPrompt="1"/>
          </p:nvPr>
        </p:nvSpPr>
        <p:spPr>
          <a:xfrm>
            <a:off x="2043348"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7" name="Picture Placeholder 8">
            <a:extLst>
              <a:ext uri="{FF2B5EF4-FFF2-40B4-BE49-F238E27FC236}">
                <a16:creationId xmlns:a16="http://schemas.microsoft.com/office/drawing/2014/main" id="{5B1DE1DB-7F91-EB41-8A2E-A7ED9EA043DB}"/>
              </a:ext>
            </a:extLst>
          </p:cNvPr>
          <p:cNvSpPr>
            <a:spLocks noGrp="1"/>
          </p:cNvSpPr>
          <p:nvPr>
            <p:ph type="pic" sz="quarter" idx="21"/>
          </p:nvPr>
        </p:nvSpPr>
        <p:spPr>
          <a:xfrm>
            <a:off x="4418350" y="3673943"/>
            <a:ext cx="1733550" cy="1733550"/>
          </a:xfrm>
        </p:spPr>
        <p:txBody>
          <a:bodyPr anchor="ctr">
            <a:normAutofit/>
          </a:bodyPr>
          <a:lstStyle>
            <a:lvl1pPr marL="0" indent="0" algn="ctr">
              <a:buNone/>
              <a:defRPr sz="1200"/>
            </a:lvl1pPr>
          </a:lstStyle>
          <a:p>
            <a:endParaRPr lang="en-GB"/>
          </a:p>
        </p:txBody>
      </p:sp>
      <p:sp>
        <p:nvSpPr>
          <p:cNvPr id="28" name="Text Placeholder 10">
            <a:extLst>
              <a:ext uri="{FF2B5EF4-FFF2-40B4-BE49-F238E27FC236}">
                <a16:creationId xmlns:a16="http://schemas.microsoft.com/office/drawing/2014/main" id="{39CA0B7D-3FA4-284D-91A9-8DEB7748104A}"/>
              </a:ext>
            </a:extLst>
          </p:cNvPr>
          <p:cNvSpPr>
            <a:spLocks noGrp="1"/>
          </p:cNvSpPr>
          <p:nvPr>
            <p:ph type="body" sz="quarter" idx="22" hasCustomPrompt="1"/>
          </p:nvPr>
        </p:nvSpPr>
        <p:spPr>
          <a:xfrm>
            <a:off x="6151900"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31" name="Picture Placeholder 8">
            <a:extLst>
              <a:ext uri="{FF2B5EF4-FFF2-40B4-BE49-F238E27FC236}">
                <a16:creationId xmlns:a16="http://schemas.microsoft.com/office/drawing/2014/main" id="{9B8A93CA-8938-664E-A4CC-9BB3FE98245B}"/>
              </a:ext>
            </a:extLst>
          </p:cNvPr>
          <p:cNvSpPr>
            <a:spLocks noGrp="1"/>
          </p:cNvSpPr>
          <p:nvPr>
            <p:ph type="pic" sz="quarter" idx="23"/>
          </p:nvPr>
        </p:nvSpPr>
        <p:spPr>
          <a:xfrm>
            <a:off x="8415102" y="3673943"/>
            <a:ext cx="1733550" cy="1733550"/>
          </a:xfrm>
        </p:spPr>
        <p:txBody>
          <a:bodyPr anchor="ctr">
            <a:normAutofit/>
          </a:bodyPr>
          <a:lstStyle>
            <a:lvl1pPr marL="0" indent="0" algn="ctr">
              <a:buNone/>
              <a:defRPr sz="1200"/>
            </a:lvl1pPr>
          </a:lstStyle>
          <a:p>
            <a:endParaRPr lang="en-GB"/>
          </a:p>
        </p:txBody>
      </p:sp>
      <p:sp>
        <p:nvSpPr>
          <p:cNvPr id="32" name="Text Placeholder 10">
            <a:extLst>
              <a:ext uri="{FF2B5EF4-FFF2-40B4-BE49-F238E27FC236}">
                <a16:creationId xmlns:a16="http://schemas.microsoft.com/office/drawing/2014/main" id="{44DDD62C-EFA2-F543-A265-BD9713CD628A}"/>
              </a:ext>
            </a:extLst>
          </p:cNvPr>
          <p:cNvSpPr>
            <a:spLocks noGrp="1"/>
          </p:cNvSpPr>
          <p:nvPr>
            <p:ph type="body" sz="quarter" idx="24" hasCustomPrompt="1"/>
          </p:nvPr>
        </p:nvSpPr>
        <p:spPr>
          <a:xfrm>
            <a:off x="10148652"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Tree>
    <p:extLst>
      <p:ext uri="{BB962C8B-B14F-4D97-AF65-F5344CB8AC3E}">
        <p14:creationId xmlns:p14="http://schemas.microsoft.com/office/powerpoint/2010/main" val="2476537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AF727-9CD9-BC4D-BC7C-52823FEBE7E0}"/>
              </a:ext>
            </a:extLst>
          </p:cNvPr>
          <p:cNvSpPr>
            <a:spLocks noGrp="1"/>
          </p:cNvSpPr>
          <p:nvPr>
            <p:ph type="dt" sz="half" idx="10"/>
          </p:nvPr>
        </p:nvSpPr>
        <p:spPr/>
        <p:txBody>
          <a:bodyPr/>
          <a:lstStyle/>
          <a:p>
            <a:fld id="{5F366BF2-B8DC-594A-A066-A40CEF1910DD}" type="datetime1">
              <a:rPr lang="en-GB" smtClean="0"/>
              <a:t>11/12/2023</a:t>
            </a:fld>
            <a:endParaRPr lang="en-GB"/>
          </a:p>
        </p:txBody>
      </p:sp>
      <p:sp>
        <p:nvSpPr>
          <p:cNvPr id="3" name="Footer Placeholder 2">
            <a:extLst>
              <a:ext uri="{FF2B5EF4-FFF2-40B4-BE49-F238E27FC236}">
                <a16:creationId xmlns:a16="http://schemas.microsoft.com/office/drawing/2014/main" id="{53F39CA4-991B-2A4E-8264-2063987376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6E83C0-8193-684C-9732-9F570DA50ADF}"/>
              </a:ext>
            </a:extLst>
          </p:cNvPr>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2771036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62400-6D40-C440-BFDF-7221724C6AE6}"/>
              </a:ext>
            </a:extLst>
          </p:cNvPr>
          <p:cNvSpPr>
            <a:spLocks noGrp="1"/>
          </p:cNvSpPr>
          <p:nvPr>
            <p:ph idx="1"/>
          </p:nvPr>
        </p:nvSpPr>
        <p:spPr>
          <a:xfrm>
            <a:off x="5183188" y="987425"/>
            <a:ext cx="6699014" cy="5222875"/>
          </a:xfrm>
        </p:spPr>
        <p:txBody>
          <a:bodyPr lIns="0" tIns="0" rIns="0" b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8A8BDB1-01A6-D74A-AFA7-9D45F901558F}"/>
              </a:ext>
            </a:extLst>
          </p:cNvPr>
          <p:cNvSpPr>
            <a:spLocks noGrp="1"/>
          </p:cNvSpPr>
          <p:nvPr>
            <p:ph type="body" sz="half" idx="2"/>
          </p:nvPr>
        </p:nvSpPr>
        <p:spPr>
          <a:xfrm>
            <a:off x="309798" y="987425"/>
            <a:ext cx="4462227" cy="5154705"/>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5E0076-8B2F-A848-8811-70961D99E4BC}"/>
              </a:ext>
            </a:extLst>
          </p:cNvPr>
          <p:cNvSpPr>
            <a:spLocks noGrp="1"/>
          </p:cNvSpPr>
          <p:nvPr>
            <p:ph type="dt" sz="half" idx="10"/>
          </p:nvPr>
        </p:nvSpPr>
        <p:spPr/>
        <p:txBody>
          <a:bodyPr/>
          <a:lstStyle/>
          <a:p>
            <a:fld id="{32B7F309-9A78-414E-90BF-A8D1DBE0D2CC}" type="datetime1">
              <a:rPr lang="en-GB" smtClean="0"/>
              <a:t>11/12/2023</a:t>
            </a:fld>
            <a:endParaRPr lang="en-GB"/>
          </a:p>
        </p:txBody>
      </p:sp>
      <p:sp>
        <p:nvSpPr>
          <p:cNvPr id="6" name="Footer Placeholder 5">
            <a:extLst>
              <a:ext uri="{FF2B5EF4-FFF2-40B4-BE49-F238E27FC236}">
                <a16:creationId xmlns:a16="http://schemas.microsoft.com/office/drawing/2014/main" id="{7A200824-FE70-AB4B-99AC-3A3B9279E9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4348B9-52FF-4346-AE1B-368F75E0A480}"/>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24426294-6EB9-6743-8DB9-656810FE29CF}"/>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7458397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590C5F-2AE4-B74A-9EA9-07E16363A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B5A8B5-07AC-DE42-847D-71C14379AB63}"/>
              </a:ext>
            </a:extLst>
          </p:cNvPr>
          <p:cNvSpPr>
            <a:spLocks noGrp="1"/>
          </p:cNvSpPr>
          <p:nvPr>
            <p:ph type="body" sz="half" idx="2"/>
          </p:nvPr>
        </p:nvSpPr>
        <p:spPr>
          <a:xfrm>
            <a:off x="309798" y="987425"/>
            <a:ext cx="4462227" cy="4881563"/>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AADEE1-76CC-284D-BD86-4C3847731260}"/>
              </a:ext>
            </a:extLst>
          </p:cNvPr>
          <p:cNvSpPr>
            <a:spLocks noGrp="1"/>
          </p:cNvSpPr>
          <p:nvPr>
            <p:ph type="dt" sz="half" idx="10"/>
          </p:nvPr>
        </p:nvSpPr>
        <p:spPr/>
        <p:txBody>
          <a:bodyPr/>
          <a:lstStyle/>
          <a:p>
            <a:fld id="{D634B2A3-02A8-1C42-8057-79BA64AFF0A9}" type="datetime1">
              <a:rPr lang="en-GB" smtClean="0"/>
              <a:t>11/12/2023</a:t>
            </a:fld>
            <a:endParaRPr lang="en-GB"/>
          </a:p>
        </p:txBody>
      </p:sp>
      <p:sp>
        <p:nvSpPr>
          <p:cNvPr id="6" name="Footer Placeholder 5">
            <a:extLst>
              <a:ext uri="{FF2B5EF4-FFF2-40B4-BE49-F238E27FC236}">
                <a16:creationId xmlns:a16="http://schemas.microsoft.com/office/drawing/2014/main" id="{66048DD7-1C29-B549-A858-21DEC164A1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1E3E8B-78FC-6F47-A5D9-23FF168B97AE}"/>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4F26AA9F-8A21-D647-800C-D530850CAE07}"/>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630334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963F-1113-B749-8699-9E7479C6929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0215747-6A72-414D-B8FE-FD8CB71D0E8B}"/>
              </a:ext>
            </a:extLst>
          </p:cNvPr>
          <p:cNvSpPr>
            <a:spLocks noGrp="1"/>
          </p:cNvSpPr>
          <p:nvPr>
            <p:ph type="dt" sz="half" idx="10"/>
          </p:nvPr>
        </p:nvSpPr>
        <p:spPr/>
        <p:txBody>
          <a:bodyPr/>
          <a:lstStyle/>
          <a:p>
            <a:fld id="{9C72A760-8D58-774E-B6FB-EBB934DB7554}" type="datetime1">
              <a:rPr lang="en-GB" smtClean="0"/>
              <a:t>11/12/2023</a:t>
            </a:fld>
            <a:endParaRPr lang="en-GB"/>
          </a:p>
        </p:txBody>
      </p:sp>
      <p:sp>
        <p:nvSpPr>
          <p:cNvPr id="4" name="Footer Placeholder 3">
            <a:extLst>
              <a:ext uri="{FF2B5EF4-FFF2-40B4-BE49-F238E27FC236}">
                <a16:creationId xmlns:a16="http://schemas.microsoft.com/office/drawing/2014/main" id="{73F25DBD-D389-6242-BE69-3BEE9F59AD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DC0048-80D0-B840-B9F8-15698FE971EF}"/>
              </a:ext>
            </a:extLst>
          </p:cNvPr>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2007097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54"/>
        <p:cNvGrpSpPr/>
        <p:nvPr/>
      </p:nvGrpSpPr>
      <p:grpSpPr>
        <a:xfrm>
          <a:off x="0" y="0"/>
          <a:ext cx="0" cy="0"/>
          <a:chOff x="0" y="0"/>
          <a:chExt cx="0" cy="0"/>
        </a:xfrm>
      </p:grpSpPr>
      <p:sp>
        <p:nvSpPr>
          <p:cNvPr id="455" name="Google Shape;455;p80"/>
          <p:cNvSpPr txBox="1">
            <a:spLocks noGrp="1"/>
          </p:cNvSpPr>
          <p:nvPr>
            <p:ph type="title"/>
          </p:nvPr>
        </p:nvSpPr>
        <p:spPr>
          <a:xfrm>
            <a:off x="442913" y="432000"/>
            <a:ext cx="11306000" cy="13872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2400"/>
              <a:buFont typeface="Georgia"/>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56" name="Google Shape;456;p80"/>
          <p:cNvSpPr txBox="1">
            <a:spLocks noGrp="1"/>
          </p:cNvSpPr>
          <p:nvPr>
            <p:ph type="body" idx="1"/>
          </p:nvPr>
        </p:nvSpPr>
        <p:spPr>
          <a:xfrm>
            <a:off x="442913" y="2103120"/>
            <a:ext cx="7418400" cy="4073600"/>
          </a:xfrm>
          <a:prstGeom prst="rect">
            <a:avLst/>
          </a:prstGeom>
          <a:noFill/>
          <a:ln>
            <a:noFill/>
          </a:ln>
        </p:spPr>
        <p:txBody>
          <a:bodyPr spcFirstLastPara="1" wrap="square" lIns="0" tIns="0" rIns="0" bIns="0" anchor="t" anchorCtr="0">
            <a:noAutofit/>
          </a:bodyPr>
          <a:lstStyle>
            <a:lvl1pPr marL="609585" lvl="0" indent="-304792" algn="l" rtl="0">
              <a:lnSpc>
                <a:spcPct val="100000"/>
              </a:lnSpc>
              <a:spcBef>
                <a:spcPts val="0"/>
              </a:spcBef>
              <a:spcAft>
                <a:spcPts val="0"/>
              </a:spcAft>
              <a:buClr>
                <a:schemeClr val="accent1"/>
              </a:buClr>
              <a:buSzPts val="1400"/>
              <a:buNone/>
              <a:defRPr/>
            </a:lvl1pPr>
            <a:lvl2pPr marL="1219170" lvl="1" indent="-304792" algn="l" rtl="0">
              <a:lnSpc>
                <a:spcPct val="100000"/>
              </a:lnSpc>
              <a:spcBef>
                <a:spcPts val="1200"/>
              </a:spcBef>
              <a:spcAft>
                <a:spcPts val="0"/>
              </a:spcAft>
              <a:buClr>
                <a:schemeClr val="dk1"/>
              </a:buClr>
              <a:buSzPts val="1400"/>
              <a:buNone/>
              <a:defRPr/>
            </a:lvl2pPr>
            <a:lvl3pPr marL="1828754" lvl="2" indent="-423323" algn="l" rtl="0">
              <a:lnSpc>
                <a:spcPct val="100000"/>
              </a:lnSpc>
              <a:spcBef>
                <a:spcPts val="667"/>
              </a:spcBef>
              <a:spcAft>
                <a:spcPts val="0"/>
              </a:spcAft>
              <a:buClr>
                <a:schemeClr val="dk1"/>
              </a:buClr>
              <a:buSzPts val="1400"/>
              <a:buChar char="•"/>
              <a:defRPr/>
            </a:lvl3pPr>
            <a:lvl4pPr marL="2438339" lvl="3" indent="-423323" algn="l" rtl="0">
              <a:lnSpc>
                <a:spcPct val="100000"/>
              </a:lnSpc>
              <a:spcBef>
                <a:spcPts val="667"/>
              </a:spcBef>
              <a:spcAft>
                <a:spcPts val="0"/>
              </a:spcAft>
              <a:buClr>
                <a:schemeClr val="dk1"/>
              </a:buClr>
              <a:buSzPts val="1400"/>
              <a:buChar char="–"/>
              <a:defRPr/>
            </a:lvl4pPr>
            <a:lvl5pPr marL="3047924" lvl="4" indent="-423323" algn="l" rtl="0">
              <a:lnSpc>
                <a:spcPct val="100000"/>
              </a:lnSpc>
              <a:spcBef>
                <a:spcPts val="667"/>
              </a:spcBef>
              <a:spcAft>
                <a:spcPts val="0"/>
              </a:spcAft>
              <a:buClr>
                <a:schemeClr val="dk1"/>
              </a:buClr>
              <a:buSzPts val="1400"/>
              <a:buChar char="•"/>
              <a:defRPr/>
            </a:lvl5pPr>
            <a:lvl6pPr marL="3657509" lvl="5" indent="-423323" algn="l" rtl="0">
              <a:lnSpc>
                <a:spcPct val="100000"/>
              </a:lnSpc>
              <a:spcBef>
                <a:spcPts val="667"/>
              </a:spcBef>
              <a:spcAft>
                <a:spcPts val="0"/>
              </a:spcAft>
              <a:buClr>
                <a:schemeClr val="dk1"/>
              </a:buClr>
              <a:buSzPts val="1400"/>
              <a:buChar char="–"/>
              <a:defRPr/>
            </a:lvl6pPr>
            <a:lvl7pPr marL="4267093" lvl="6" indent="-423323" algn="l" rtl="0">
              <a:lnSpc>
                <a:spcPct val="100000"/>
              </a:lnSpc>
              <a:spcBef>
                <a:spcPts val="667"/>
              </a:spcBef>
              <a:spcAft>
                <a:spcPts val="0"/>
              </a:spcAft>
              <a:buClr>
                <a:schemeClr val="dk1"/>
              </a:buClr>
              <a:buSzPts val="1400"/>
              <a:buChar char="•"/>
              <a:defRPr/>
            </a:lvl7pPr>
            <a:lvl8pPr marL="4876678" lvl="7" indent="-423323" algn="l" rtl="0">
              <a:lnSpc>
                <a:spcPct val="100000"/>
              </a:lnSpc>
              <a:spcBef>
                <a:spcPts val="667"/>
              </a:spcBef>
              <a:spcAft>
                <a:spcPts val="0"/>
              </a:spcAft>
              <a:buClr>
                <a:schemeClr val="dk1"/>
              </a:buClr>
              <a:buSzPts val="1400"/>
              <a:buChar char="–"/>
              <a:defRPr/>
            </a:lvl8pPr>
            <a:lvl9pPr marL="5486263" lvl="8" indent="-423323" algn="l" rtl="0">
              <a:lnSpc>
                <a:spcPct val="100000"/>
              </a:lnSpc>
              <a:spcBef>
                <a:spcPts val="667"/>
              </a:spcBef>
              <a:spcAft>
                <a:spcPts val="667"/>
              </a:spcAft>
              <a:buClr>
                <a:schemeClr val="dk1"/>
              </a:buClr>
              <a:buSzPts val="1400"/>
              <a:buChar char="•"/>
              <a:defRPr/>
            </a:lvl9pPr>
          </a:lstStyle>
          <a:p>
            <a:endParaRPr/>
          </a:p>
        </p:txBody>
      </p:sp>
      <p:sp>
        <p:nvSpPr>
          <p:cNvPr id="457" name="Google Shape;457;p80"/>
          <p:cNvSpPr txBox="1">
            <a:spLocks noGrp="1"/>
          </p:cNvSpPr>
          <p:nvPr>
            <p:ph type="sldNum" idx="12"/>
          </p:nvPr>
        </p:nvSpPr>
        <p:spPr>
          <a:xfrm>
            <a:off x="9984296" y="6492240"/>
            <a:ext cx="1764800" cy="1372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Arial"/>
                <a:ea typeface="Arial"/>
                <a:cs typeface="Arial"/>
                <a:sym typeface="Arial"/>
              </a:defRPr>
            </a:lvl9pPr>
          </a:lstStyle>
          <a:p>
            <a:fld id="{00000000-1234-1234-1234-123412341234}" type="slidenum">
              <a:rPr lang="en-GB" smtClean="0"/>
              <a:pPr/>
              <a:t>‹#›</a:t>
            </a:fld>
            <a:endParaRPr lang="en-GB"/>
          </a:p>
        </p:txBody>
      </p:sp>
      <p:sp>
        <p:nvSpPr>
          <p:cNvPr id="458" name="Google Shape;458;p80"/>
          <p:cNvSpPr txBox="1">
            <a:spLocks noGrp="1"/>
          </p:cNvSpPr>
          <p:nvPr>
            <p:ph type="dt" idx="10"/>
          </p:nvPr>
        </p:nvSpPr>
        <p:spPr>
          <a:xfrm>
            <a:off x="9984296" y="6355080"/>
            <a:ext cx="1764800" cy="1372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459" name="Google Shape;459;p80"/>
          <p:cNvSpPr txBox="1">
            <a:spLocks noGrp="1"/>
          </p:cNvSpPr>
          <p:nvPr>
            <p:ph type="ftr" idx="11"/>
          </p:nvPr>
        </p:nvSpPr>
        <p:spPr>
          <a:xfrm>
            <a:off x="442912" y="6355080"/>
            <a:ext cx="5474000" cy="1372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4360267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6847F-B46C-6775-2AFE-50554E5FE05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10EEA4C-A0AC-9A63-81A4-F7BF65D8684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E42CE1F-5F50-AB77-1A4A-E9D110F871E6}"/>
              </a:ext>
            </a:extLst>
          </p:cNvPr>
          <p:cNvSpPr>
            <a:spLocks noGrp="1"/>
          </p:cNvSpPr>
          <p:nvPr>
            <p:ph type="dt" sz="half" idx="10"/>
          </p:nvPr>
        </p:nvSpPr>
        <p:spPr/>
        <p:txBody>
          <a:bodyPr/>
          <a:lstStyle/>
          <a:p>
            <a:fld id="{996763D4-CE28-406B-824C-4DFAD90B1596}" type="datetimeFigureOut">
              <a:rPr lang="en-GB" smtClean="0"/>
              <a:t>11/12/2023</a:t>
            </a:fld>
            <a:endParaRPr lang="en-GB"/>
          </a:p>
        </p:txBody>
      </p:sp>
      <p:sp>
        <p:nvSpPr>
          <p:cNvPr id="5" name="Footer Placeholder 4">
            <a:extLst>
              <a:ext uri="{FF2B5EF4-FFF2-40B4-BE49-F238E27FC236}">
                <a16:creationId xmlns:a16="http://schemas.microsoft.com/office/drawing/2014/main" id="{AAC4C99A-60BC-C5A9-7E4D-62D5778F8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81AB76-1194-49DC-F36C-897F7D3E4412}"/>
              </a:ext>
            </a:extLst>
          </p:cNvPr>
          <p:cNvSpPr>
            <a:spLocks noGrp="1"/>
          </p:cNvSpPr>
          <p:nvPr>
            <p:ph type="sldNum" sz="quarter" idx="12"/>
          </p:nvPr>
        </p:nvSpPr>
        <p:spPr/>
        <p:txBody>
          <a:bodyPr/>
          <a:lstStyle/>
          <a:p>
            <a:fld id="{6686D369-9439-42D8-91F3-7A4AAD60B482}" type="slidenum">
              <a:rPr lang="en-GB" smtClean="0"/>
              <a:t>‹#›</a:t>
            </a:fld>
            <a:endParaRPr lang="en-GB"/>
          </a:p>
        </p:txBody>
      </p:sp>
    </p:spTree>
    <p:extLst>
      <p:ext uri="{BB962C8B-B14F-4D97-AF65-F5344CB8AC3E}">
        <p14:creationId xmlns:p14="http://schemas.microsoft.com/office/powerpoint/2010/main" val="3836351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2352E7D6-A717-D540-88DD-D0A9FC54BAB2}" type="datetime1">
              <a:rPr lang="en-GB" smtClean="0"/>
              <a:t>11/12/2023</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6D205522-6F34-EF4A-91EF-999D191484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3989119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220CDAC-79F9-4E49-8C07-03D6812EE1F5}"/>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89862B66-6391-664F-AE6E-16F90EF95CCC}" type="datetime1">
              <a:rPr lang="en-GB" smtClean="0"/>
              <a:t>11/12/2023</a:t>
            </a:fld>
            <a:endParaRPr lang="en-GB"/>
          </a:p>
        </p:txBody>
      </p:sp>
      <p:sp>
        <p:nvSpPr>
          <p:cNvPr id="5" name="Footer Placeholder 4">
            <a:extLst>
              <a:ext uri="{FF2B5EF4-FFF2-40B4-BE49-F238E27FC236}">
                <a16:creationId xmlns:a16="http://schemas.microsoft.com/office/drawing/2014/main" id="{895CAC75-984F-1E44-9B93-A04F26E904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 Placeholder 42">
            <a:extLst>
              <a:ext uri="{FF2B5EF4-FFF2-40B4-BE49-F238E27FC236}">
                <a16:creationId xmlns:a16="http://schemas.microsoft.com/office/drawing/2014/main" id="{8BC991BD-74D8-7F44-B301-1AA020A957E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4726" y="772020"/>
            <a:ext cx="6109358" cy="6109358"/>
          </a:xfrm>
          <a:prstGeom prst="rect">
            <a:avLst/>
          </a:prstGeom>
        </p:spPr>
      </p:pic>
      <p:pic>
        <p:nvPicPr>
          <p:cNvPr id="13" name="Graphic 12">
            <a:extLst>
              <a:ext uri="{FF2B5EF4-FFF2-40B4-BE49-F238E27FC236}">
                <a16:creationId xmlns:a16="http://schemas.microsoft.com/office/drawing/2014/main" id="{C303A5B5-3360-0C4A-A5F5-266CDCCD41D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428967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7" name="Freeform 76">
            <a:extLst>
              <a:ext uri="{FF2B5EF4-FFF2-40B4-BE49-F238E27FC236}">
                <a16:creationId xmlns:a16="http://schemas.microsoft.com/office/drawing/2014/main" id="{2B950231-5F5C-FF4B-814E-D0021BF25388}"/>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78" name="Date Placeholder 3">
            <a:extLst>
              <a:ext uri="{FF2B5EF4-FFF2-40B4-BE49-F238E27FC236}">
                <a16:creationId xmlns:a16="http://schemas.microsoft.com/office/drawing/2014/main" id="{6894AD6D-C7D4-BE42-9291-4FFACE142DF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C5F40569-7EAF-4140-8C31-D9879D43A70E}" type="datetime1">
              <a:rPr lang="en-GB" smtClean="0"/>
              <a:t>11/12/2023</a:t>
            </a:fld>
            <a:endParaRPr lang="en-GB"/>
          </a:p>
        </p:txBody>
      </p:sp>
      <p:sp>
        <p:nvSpPr>
          <p:cNvPr id="79" name="Footer Placeholder 4">
            <a:extLst>
              <a:ext uri="{FF2B5EF4-FFF2-40B4-BE49-F238E27FC236}">
                <a16:creationId xmlns:a16="http://schemas.microsoft.com/office/drawing/2014/main" id="{87A5C4AB-9B99-5449-AB39-A0CBA43903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81" name="Text Placeholder 42">
            <a:extLst>
              <a:ext uri="{FF2B5EF4-FFF2-40B4-BE49-F238E27FC236}">
                <a16:creationId xmlns:a16="http://schemas.microsoft.com/office/drawing/2014/main" id="{26A11E91-7A1D-BE49-9E30-ACFD5B1B3DB9}"/>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9209" y="772020"/>
            <a:ext cx="5869858" cy="5869858"/>
          </a:xfrm>
          <a:prstGeom prst="rect">
            <a:avLst/>
          </a:prstGeom>
        </p:spPr>
      </p:pic>
      <p:pic>
        <p:nvPicPr>
          <p:cNvPr id="13" name="Graphic 12">
            <a:extLst>
              <a:ext uri="{FF2B5EF4-FFF2-40B4-BE49-F238E27FC236}">
                <a16:creationId xmlns:a16="http://schemas.microsoft.com/office/drawing/2014/main" id="{8212CBC1-9283-1C46-A636-76A36B20057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16682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77" name="Date Placeholder 3">
            <a:extLst>
              <a:ext uri="{FF2B5EF4-FFF2-40B4-BE49-F238E27FC236}">
                <a16:creationId xmlns:a16="http://schemas.microsoft.com/office/drawing/2014/main" id="{3A696D3B-5C80-1547-8954-C7BDB754A58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9944797-CA36-A54E-9242-208F8D0FC215}" type="datetime1">
              <a:rPr lang="en-GB" smtClean="0"/>
              <a:t>11/12/2023</a:t>
            </a:fld>
            <a:endParaRPr lang="en-GB"/>
          </a:p>
        </p:txBody>
      </p:sp>
      <p:sp>
        <p:nvSpPr>
          <p:cNvPr id="78" name="Footer Placeholder 4">
            <a:extLst>
              <a:ext uri="{FF2B5EF4-FFF2-40B4-BE49-F238E27FC236}">
                <a16:creationId xmlns:a16="http://schemas.microsoft.com/office/drawing/2014/main" id="{45EE5062-5412-9A42-8E66-218332A1B07B}"/>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80" name="Text Placeholder 42">
            <a:extLst>
              <a:ext uri="{FF2B5EF4-FFF2-40B4-BE49-F238E27FC236}">
                <a16:creationId xmlns:a16="http://schemas.microsoft.com/office/drawing/2014/main" id="{53BBB0DA-1CF9-AB41-BFEE-62F51805E22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53" y="772020"/>
            <a:ext cx="6076347" cy="6076347"/>
          </a:xfrm>
          <a:prstGeom prst="rect">
            <a:avLst/>
          </a:prstGeom>
        </p:spPr>
      </p:pic>
      <p:pic>
        <p:nvPicPr>
          <p:cNvPr id="13" name="Graphic 12">
            <a:extLst>
              <a:ext uri="{FF2B5EF4-FFF2-40B4-BE49-F238E27FC236}">
                <a16:creationId xmlns:a16="http://schemas.microsoft.com/office/drawing/2014/main" id="{5D9CCE70-A690-0743-B9C2-9648DEA264E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75097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77BE763C-7FED-244E-82A4-C21B4BA472EC}" type="datetime1">
              <a:rPr lang="en-GB" smtClean="0"/>
              <a:t>11/12/2023</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45A6211-4265-D046-832C-07CC52C997A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751981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5">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11/12/2023</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98A69987-F7CA-B44F-ABAE-2E069FDE4FF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9504623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sv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B400DB-B5C0-A043-BB71-790D59106CA7}"/>
              </a:ext>
            </a:extLst>
          </p:cNvPr>
          <p:cNvGrpSpPr/>
          <p:nvPr userDrawn="1"/>
        </p:nvGrpSpPr>
        <p:grpSpPr>
          <a:xfrm>
            <a:off x="0" y="305303"/>
            <a:ext cx="12192000" cy="398477"/>
            <a:chOff x="4538444" y="318053"/>
            <a:chExt cx="2709644" cy="398477"/>
          </a:xfrm>
        </p:grpSpPr>
        <p:cxnSp>
          <p:nvCxnSpPr>
            <p:cNvPr id="19" name="Straight Connector 18">
              <a:extLst>
                <a:ext uri="{FF2B5EF4-FFF2-40B4-BE49-F238E27FC236}">
                  <a16:creationId xmlns:a16="http://schemas.microsoft.com/office/drawing/2014/main" id="{42C6D31E-9EF5-DE4A-B7ED-93A282EFC0CC}"/>
                </a:ext>
              </a:extLst>
            </p:cNvPr>
            <p:cNvCxnSpPr/>
            <p:nvPr userDrawn="1"/>
          </p:nvCxnSpPr>
          <p:spPr>
            <a:xfrm>
              <a:off x="4538444" y="318053"/>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76258C-AB7A-5648-A79F-BEE0EDBEA7C4}"/>
                </a:ext>
              </a:extLst>
            </p:cNvPr>
            <p:cNvCxnSpPr/>
            <p:nvPr userDrawn="1"/>
          </p:nvCxnSpPr>
          <p:spPr>
            <a:xfrm>
              <a:off x="4538444" y="716530"/>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D336530-6A5B-F848-B531-1E78891D7B24}"/>
              </a:ext>
            </a:extLst>
          </p:cNvPr>
          <p:cNvSpPr>
            <a:spLocks noGrp="1"/>
          </p:cNvSpPr>
          <p:nvPr>
            <p:ph type="title"/>
          </p:nvPr>
        </p:nvSpPr>
        <p:spPr>
          <a:xfrm>
            <a:off x="309798" y="400237"/>
            <a:ext cx="3624778" cy="208610"/>
          </a:xfrm>
          <a:prstGeom prst="rect">
            <a:avLst/>
          </a:prstGeom>
        </p:spPr>
        <p:txBody>
          <a:bodyPr vert="horz" lIns="0" tIns="0" rIns="0" bIns="0" rtlCol="0" anchor="ctr">
            <a:noAutofit/>
          </a:bodyPr>
          <a:lstStyle/>
          <a:p>
            <a:r>
              <a:rPr lang="en-GB"/>
              <a:t>Click to edit Master title style</a:t>
            </a:r>
          </a:p>
        </p:txBody>
      </p:sp>
      <p:sp>
        <p:nvSpPr>
          <p:cNvPr id="3" name="Text Placeholder 2">
            <a:extLst>
              <a:ext uri="{FF2B5EF4-FFF2-40B4-BE49-F238E27FC236}">
                <a16:creationId xmlns:a16="http://schemas.microsoft.com/office/drawing/2014/main" id="{169869F2-E028-3345-8990-DF58BF701219}"/>
              </a:ext>
            </a:extLst>
          </p:cNvPr>
          <p:cNvSpPr>
            <a:spLocks noGrp="1"/>
          </p:cNvSpPr>
          <p:nvPr>
            <p:ph type="body" idx="1"/>
          </p:nvPr>
        </p:nvSpPr>
        <p:spPr>
          <a:xfrm>
            <a:off x="309798" y="1825625"/>
            <a:ext cx="11572404"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0F16AD-C6DE-BA44-9299-0ED9DAE3F52D}"/>
              </a:ext>
            </a:extLst>
          </p:cNvPr>
          <p:cNvSpPr>
            <a:spLocks noGrp="1"/>
          </p:cNvSpPr>
          <p:nvPr>
            <p:ph type="dt" sz="half" idx="2"/>
          </p:nvPr>
        </p:nvSpPr>
        <p:spPr>
          <a:xfrm>
            <a:off x="1793160" y="6356350"/>
            <a:ext cx="1984375" cy="365125"/>
          </a:xfrm>
          <a:prstGeom prst="rect">
            <a:avLst/>
          </a:prstGeom>
        </p:spPr>
        <p:txBody>
          <a:bodyPr vert="horz" lIns="91440" tIns="45720" rIns="91440" bIns="45720" rtlCol="0" anchor="ctr"/>
          <a:lstStyle>
            <a:lvl1pPr algn="l">
              <a:defRPr sz="1150">
                <a:solidFill>
                  <a:schemeClr val="tx1"/>
                </a:solidFill>
              </a:defRPr>
            </a:lvl1pPr>
          </a:lstStyle>
          <a:p>
            <a:fld id="{C5905A1F-AEC5-DC43-A6C2-D11DE53DCE35}" type="datetime1">
              <a:rPr lang="en-GB" smtClean="0"/>
              <a:t>11/12/2023</a:t>
            </a:fld>
            <a:endParaRPr lang="en-GB"/>
          </a:p>
        </p:txBody>
      </p:sp>
      <p:sp>
        <p:nvSpPr>
          <p:cNvPr id="5" name="Footer Placeholder 4">
            <a:extLst>
              <a:ext uri="{FF2B5EF4-FFF2-40B4-BE49-F238E27FC236}">
                <a16:creationId xmlns:a16="http://schemas.microsoft.com/office/drawing/2014/main" id="{187A0821-B10C-6146-9AD5-0F4155C57236}"/>
              </a:ext>
            </a:extLst>
          </p:cNvPr>
          <p:cNvSpPr>
            <a:spLocks noGrp="1"/>
          </p:cNvSpPr>
          <p:nvPr>
            <p:ph type="ftr" sz="quarter" idx="3"/>
          </p:nvPr>
        </p:nvSpPr>
        <p:spPr>
          <a:xfrm>
            <a:off x="4038600" y="6337743"/>
            <a:ext cx="4114800" cy="365125"/>
          </a:xfrm>
          <a:prstGeom prst="rect">
            <a:avLst/>
          </a:prstGeom>
        </p:spPr>
        <p:txBody>
          <a:bodyPr vert="horz" lIns="91440" tIns="45720" rIns="91440" bIns="45720" rtlCol="0" anchor="ctr"/>
          <a:lstStyle>
            <a:lvl1pPr algn="ctr">
              <a:defRPr sz="115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6AF0-D802-5344-9D9B-24F0BF4F0FA7}"/>
              </a:ext>
            </a:extLst>
          </p:cNvPr>
          <p:cNvSpPr>
            <a:spLocks noGrp="1"/>
          </p:cNvSpPr>
          <p:nvPr>
            <p:ph type="sldNum" sz="quarter" idx="4"/>
          </p:nvPr>
        </p:nvSpPr>
        <p:spPr>
          <a:xfrm>
            <a:off x="9139002" y="6356350"/>
            <a:ext cx="2743200" cy="365125"/>
          </a:xfrm>
          <a:prstGeom prst="rect">
            <a:avLst/>
          </a:prstGeom>
        </p:spPr>
        <p:txBody>
          <a:bodyPr vert="horz" lIns="0" tIns="0" rIns="0" bIns="0" rtlCol="0" anchor="ctr"/>
          <a:lstStyle>
            <a:lvl1pPr algn="r">
              <a:defRPr sz="1150">
                <a:solidFill>
                  <a:schemeClr val="tx1"/>
                </a:solidFill>
              </a:defRPr>
            </a:lvl1pPr>
          </a:lstStyle>
          <a:p>
            <a:fld id="{223C8A1D-C690-374A-BBAF-BE150B79E8D3}" type="slidenum">
              <a:rPr lang="en-GB" smtClean="0"/>
              <a:pPr/>
              <a:t>‹#›</a:t>
            </a:fld>
            <a:endParaRPr lang="en-GB"/>
          </a:p>
        </p:txBody>
      </p:sp>
      <p:pic>
        <p:nvPicPr>
          <p:cNvPr id="11" name="Graphic 10">
            <a:extLst>
              <a:ext uri="{FF2B5EF4-FFF2-40B4-BE49-F238E27FC236}">
                <a16:creationId xmlns:a16="http://schemas.microsoft.com/office/drawing/2014/main" id="{D6B8404D-39F8-084D-824E-5630702531B2}"/>
              </a:ext>
            </a:extLst>
          </p:cNvPr>
          <p:cNvPicPr>
            <a:picLocks noChangeAspect="1"/>
          </p:cNvPicPr>
          <p:nvPr userDrawn="1"/>
        </p:nvPicPr>
        <p:blipFill>
          <a:blip r:embed="rId38">
            <a:extLst>
              <a:ext uri="{96DAC541-7B7A-43D3-8B79-37D633B846F1}">
                <asvg:svgBlip xmlns:asvg="http://schemas.microsoft.com/office/drawing/2016/SVG/main" r:embed="rId39"/>
              </a:ext>
            </a:extLst>
          </a:blip>
          <a:srcRect/>
          <a:stretch/>
        </p:blipFill>
        <p:spPr>
          <a:xfrm>
            <a:off x="102368" y="6301078"/>
            <a:ext cx="1491660" cy="438453"/>
          </a:xfrm>
          <a:prstGeom prst="rect">
            <a:avLst/>
          </a:prstGeom>
        </p:spPr>
      </p:pic>
    </p:spTree>
    <p:extLst>
      <p:ext uri="{BB962C8B-B14F-4D97-AF65-F5344CB8AC3E}">
        <p14:creationId xmlns:p14="http://schemas.microsoft.com/office/powerpoint/2010/main" val="250966401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 id="2147483823" r:id="rId30"/>
    <p:sldLayoutId id="2147483824" r:id="rId31"/>
    <p:sldLayoutId id="2147483825" r:id="rId32"/>
    <p:sldLayoutId id="2147483826" r:id="rId33"/>
    <p:sldLayoutId id="2147483827" r:id="rId34"/>
    <p:sldLayoutId id="2147484016" r:id="rId35"/>
    <p:sldLayoutId id="2147484017" r:id="rId36"/>
  </p:sldLayoutIdLst>
  <p:hf hdr="0" ftr="0" dt="0"/>
  <p:txStyles>
    <p:titleStyle>
      <a:lvl1pPr algn="l" defTabSz="914400" rtl="0" eaLnBrk="1" latinLnBrk="0" hangingPunct="1">
        <a:lnSpc>
          <a:spcPct val="90000"/>
        </a:lnSpc>
        <a:spcBef>
          <a:spcPct val="0"/>
        </a:spcBef>
        <a:buNone/>
        <a:defRPr lang="en-GB" sz="1300" kern="1200" spc="0" baseline="0" dirty="0" smtClean="0">
          <a:solidFill>
            <a:srgbClr val="051426"/>
          </a:solidFill>
          <a:latin typeface="Arial"/>
          <a:ea typeface="+mn-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E3A4-0B46-2F41-9BDF-7BBC095930A9}"/>
              </a:ext>
            </a:extLst>
          </p:cNvPr>
          <p:cNvSpPr>
            <a:spLocks noGrp="1"/>
          </p:cNvSpPr>
          <p:nvPr>
            <p:ph type="title"/>
          </p:nvPr>
        </p:nvSpPr>
        <p:spPr/>
        <p:txBody>
          <a:bodyPr/>
          <a:lstStyle/>
          <a:p>
            <a:r>
              <a:rPr lang="en-US" dirty="0"/>
              <a:t>MHHS Design Artefact Changes to Support CR036</a:t>
            </a:r>
          </a:p>
        </p:txBody>
      </p:sp>
      <p:sp>
        <p:nvSpPr>
          <p:cNvPr id="3" name="Text Placeholder 2">
            <a:extLst>
              <a:ext uri="{FF2B5EF4-FFF2-40B4-BE49-F238E27FC236}">
                <a16:creationId xmlns:a16="http://schemas.microsoft.com/office/drawing/2014/main" id="{95630909-B4F6-294A-94A3-24C9E3867BF3}"/>
              </a:ext>
            </a:extLst>
          </p:cNvPr>
          <p:cNvSpPr>
            <a:spLocks noGrp="1"/>
          </p:cNvSpPr>
          <p:nvPr>
            <p:ph type="body" sz="quarter" idx="11"/>
          </p:nvPr>
        </p:nvSpPr>
        <p:spPr>
          <a:xfrm>
            <a:off x="317500" y="5738809"/>
            <a:ext cx="7747000" cy="578864"/>
          </a:xfrm>
        </p:spPr>
        <p:txBody>
          <a:bodyPr vert="horz" lIns="0" tIns="0" rIns="0" bIns="0" rtlCol="0" anchor="t">
            <a:noAutofit/>
          </a:bodyPr>
          <a:lstStyle/>
          <a:p>
            <a:r>
              <a:rPr lang="en-GB"/>
              <a:t>11/12/2023</a:t>
            </a:r>
          </a:p>
        </p:txBody>
      </p:sp>
    </p:spTree>
    <p:extLst>
      <p:ext uri="{BB962C8B-B14F-4D97-AF65-F5344CB8AC3E}">
        <p14:creationId xmlns:p14="http://schemas.microsoft.com/office/powerpoint/2010/main" val="3458211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97" y="332509"/>
            <a:ext cx="4822272" cy="276338"/>
          </a:xfrm>
        </p:spPr>
        <p:txBody>
          <a:bodyPr/>
          <a:lstStyle/>
          <a:p>
            <a:r>
              <a:rPr lang="en-US">
                <a:latin typeface="Suisse Intl Book" panose="020B0504000000000000" pitchFamily="34" charset="-78"/>
                <a:cs typeface="Suisse Intl Book" panose="020B0504000000000000" pitchFamily="34" charset="-78"/>
              </a:rPr>
              <a:t>Clock Change Design – Impacts &amp; Clarifications</a:t>
            </a:r>
            <a:endParaRPr lang="en-GB">
              <a:latin typeface="Suisse Intl Book" panose="020B0504000000000000" pitchFamily="34" charset="-78"/>
              <a:cs typeface="Suisse Intl Book" panose="020B0504000000000000" pitchFamily="34" charset="-78"/>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C8A1D-C690-374A-BBAF-BE150B79E8D3}" type="slidenum">
              <a:rPr kumimoji="0" lang="en-GB" sz="1150" b="0" i="0" u="none" strike="noStrike" kern="1200" cap="none" spc="0" normalizeH="0" baseline="0" noProof="0" smtClean="0">
                <a:ln>
                  <a:noFill/>
                </a:ln>
                <a:solidFill>
                  <a:srgbClr val="041425"/>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150" b="0" i="0" u="none" strike="noStrike" kern="1200" cap="none" spc="0" normalizeH="0" baseline="0" noProof="0">
              <a:ln>
                <a:noFill/>
              </a:ln>
              <a:solidFill>
                <a:srgbClr val="041425"/>
              </a:solidFill>
              <a:effectLst/>
              <a:uLnTx/>
              <a:uFillTx/>
              <a:latin typeface="Arial" panose="020B0604020202020204"/>
              <a:ea typeface="+mn-ea"/>
              <a:cs typeface="+mn-cs"/>
            </a:endParaRPr>
          </a:p>
        </p:txBody>
      </p:sp>
      <p:sp>
        <p:nvSpPr>
          <p:cNvPr id="3" name="Rectangle 2"/>
          <p:cNvSpPr/>
          <p:nvPr/>
        </p:nvSpPr>
        <p:spPr>
          <a:xfrm>
            <a:off x="309797" y="535168"/>
            <a:ext cx="11572406" cy="5386090"/>
          </a:xfrm>
          <a:prstGeom prst="rect">
            <a:avLst/>
          </a:prstGeom>
        </p:spPr>
        <p:txBody>
          <a:bodyPr wrap="square" lIns="91440" tIns="45720" rIns="91440" bIns="45720" anchor="t">
            <a:spAutoFit/>
          </a:bodyPr>
          <a:lstStyle/>
          <a:p>
            <a:pPr lvl="1"/>
            <a:endParaRPr lang="en-US" sz="1200" b="1">
              <a:solidFill>
                <a:schemeClr val="accent4"/>
              </a:solidFill>
            </a:endParaRPr>
          </a:p>
          <a:p>
            <a:pPr marL="742950" lvl="1" indent="-285750">
              <a:buFont typeface="Arial" panose="020B0604020202020204" pitchFamily="34" charset="0"/>
              <a:buChar char="•"/>
            </a:pPr>
            <a:endParaRPr lang="en-US" sz="1200" b="1">
              <a:solidFill>
                <a:schemeClr val="accent4"/>
              </a:solidFill>
            </a:endParaRPr>
          </a:p>
          <a:p>
            <a:pPr marL="285750" indent="-285750">
              <a:buFont typeface="Arial" panose="020B0604020202020204" pitchFamily="34" charset="0"/>
              <a:buChar char="•"/>
            </a:pPr>
            <a:r>
              <a:rPr lang="en-US" sz="1400" b="1">
                <a:solidFill>
                  <a:srgbClr val="041425"/>
                </a:solidFill>
              </a:rPr>
              <a:t>Adjustment of an ‘Actual’ Midnight UTC Reading, during BST only, to provide an ‘clock time’ COS Transfer Reading (SDS Only)</a:t>
            </a:r>
          </a:p>
          <a:p>
            <a:pPr marL="285750" indent="-285750">
              <a:buFont typeface="Arial" panose="020B0604020202020204" pitchFamily="34" charset="0"/>
              <a:buChar char="•"/>
            </a:pPr>
            <a:endParaRPr lang="en-US" sz="1400" b="1">
              <a:solidFill>
                <a:srgbClr val="041425"/>
              </a:solidFill>
            </a:endParaRPr>
          </a:p>
          <a:p>
            <a:pPr marL="742950" lvl="1" indent="-285750">
              <a:buFont typeface="Arial" panose="020B0604020202020204" pitchFamily="34" charset="0"/>
              <a:buChar char="•"/>
            </a:pPr>
            <a:r>
              <a:rPr lang="en-US" sz="1400" b="1"/>
              <a:t>[Update] BR-DS-024.2 </a:t>
            </a:r>
            <a:r>
              <a:rPr lang="en-US" sz="1400"/>
              <a:t>~ Outgoing SDS must, within 5 working days following de-appointment </a:t>
            </a:r>
            <a:r>
              <a:rPr lang="en-US" sz="1400">
                <a:solidFill>
                  <a:srgbClr val="FF0000"/>
                </a:solidFill>
              </a:rPr>
              <a:t>during Greenwich Mean Time</a:t>
            </a:r>
            <a:r>
              <a:rPr lang="en-US" sz="1400"/>
              <a:t>, on retrieving an actual valid read for a Smart meter, send the actual cumulative read and register reads for midnight  on the day following the de-appointment to the new SDS and new/old Supplier via the appropriate interface. </a:t>
            </a:r>
            <a:endParaRPr lang="en-US" sz="1400" b="1">
              <a:solidFill>
                <a:srgbClr val="041425"/>
              </a:solidFill>
            </a:endParaRPr>
          </a:p>
          <a:p>
            <a:pPr marL="742950" lvl="1" indent="-285750">
              <a:buFont typeface="Arial" panose="020B0604020202020204" pitchFamily="34" charset="0"/>
              <a:buChar char="•"/>
            </a:pPr>
            <a:endParaRPr lang="en-US" sz="1400" b="1"/>
          </a:p>
          <a:p>
            <a:pPr marL="742950" lvl="1" indent="-285750">
              <a:buFont typeface="Arial" panose="020B0604020202020204" pitchFamily="34" charset="0"/>
              <a:buChar char="•"/>
            </a:pPr>
            <a:r>
              <a:rPr lang="en-US" sz="1400" b="1"/>
              <a:t>[</a:t>
            </a:r>
            <a:r>
              <a:rPr lang="en-US" sz="1400" b="1">
                <a:cs typeface="Arial" panose="020B0604020202020204"/>
              </a:rPr>
              <a:t>New] BR-DS-024.3 </a:t>
            </a:r>
            <a:r>
              <a:rPr lang="en-US" sz="1400">
                <a:cs typeface="Arial" panose="020B0604020202020204"/>
              </a:rPr>
              <a:t>~ Outgoing SDS must, within 5 working days following </a:t>
            </a:r>
            <a:r>
              <a:rPr lang="en-US" sz="1400" i="1">
                <a:cs typeface="Arial" panose="020B0604020202020204"/>
              </a:rPr>
              <a:t>any</a:t>
            </a:r>
            <a:r>
              <a:rPr lang="en-US" sz="1400">
                <a:cs typeface="Arial" panose="020B0604020202020204"/>
              </a:rPr>
              <a:t> de-appointment during British Summer Time, on retrieving an actual valid read for a Smart meter, adjust the reading to midnight clock time in line with the Smart Validation and Estimation Method statement. Data Service must send the adjusted actual cumulative read on the day following the de-appointment to the new SDS and new/old Supplier via the appropriate interface. </a:t>
            </a:r>
            <a:r>
              <a:rPr lang="en-US" sz="1400" strike="sngStrike">
                <a:solidFill>
                  <a:schemeClr val="accent2"/>
                </a:solidFill>
                <a:cs typeface="Arial" panose="020B0604020202020204"/>
              </a:rPr>
              <a:t>Where a Data Service chooses to send register reads these should also be adjusted in the same manner. </a:t>
            </a:r>
            <a:endParaRPr lang="en-US" sz="1400">
              <a:solidFill>
                <a:schemeClr val="accent2"/>
              </a:solidFill>
              <a:cs typeface="Arial" panose="020B0604020202020204"/>
            </a:endParaRPr>
          </a:p>
          <a:p>
            <a:pPr marL="742950" lvl="1" indent="-285750">
              <a:buFont typeface="Arial" panose="020B0604020202020204" pitchFamily="34" charset="0"/>
              <a:buChar char="•"/>
            </a:pPr>
            <a:endParaRPr lang="en-US" sz="1200" b="1">
              <a:solidFill>
                <a:srgbClr val="041425"/>
              </a:solidFill>
              <a:cs typeface="Arial" panose="020B0604020202020204"/>
            </a:endParaRPr>
          </a:p>
          <a:p>
            <a:pPr marL="742950" lvl="1" indent="-285750">
              <a:buFont typeface="Arial" panose="020B0604020202020204" pitchFamily="34" charset="0"/>
              <a:buChar char="•"/>
            </a:pPr>
            <a:r>
              <a:rPr lang="en-GB" sz="1400" b="1">
                <a:solidFill>
                  <a:srgbClr val="FF0000"/>
                </a:solidFill>
              </a:rPr>
              <a:t>[Update to SDS Method Statement] Adjusting Reads on Change of Supplier (</a:t>
            </a:r>
            <a:r>
              <a:rPr lang="en-GB" sz="1400" b="1" err="1">
                <a:solidFill>
                  <a:srgbClr val="FF0000"/>
                </a:solidFill>
              </a:rPr>
              <a:t>CoS</a:t>
            </a:r>
            <a:r>
              <a:rPr lang="en-GB" sz="1400" b="1">
                <a:solidFill>
                  <a:srgbClr val="FF0000"/>
                </a:solidFill>
              </a:rPr>
              <a:t>) or Change of Data Service by outgoing SDS for smart Meters (</a:t>
            </a:r>
            <a:r>
              <a:rPr lang="en-GB" sz="1400" b="1" err="1">
                <a:solidFill>
                  <a:srgbClr val="FF0000"/>
                </a:solidFill>
              </a:rPr>
              <a:t>ie</a:t>
            </a:r>
            <a:r>
              <a:rPr lang="en-GB" sz="1400" b="1">
                <a:solidFill>
                  <a:srgbClr val="FF0000"/>
                </a:solidFill>
              </a:rPr>
              <a:t> not required for a traditional meter) during British Summer Time</a:t>
            </a:r>
          </a:p>
          <a:p>
            <a:pPr lvl="2"/>
            <a:r>
              <a:rPr lang="en-GB" sz="1400">
                <a:solidFill>
                  <a:srgbClr val="FF0000"/>
                </a:solidFill>
              </a:rPr>
              <a:t>For smart Meters during British Summer Time the out-going SDS shall adjust the recovered UTC Midnight Reading for UTC date D ( or Deemed Reading ) to a midnight clock time Transfer Read by subtracting the actual or estimated UTC Period Level Consumption for UTC Periods for the last hour of UTC date D-1.</a:t>
            </a:r>
          </a:p>
          <a:p>
            <a:pPr lvl="2"/>
            <a:r>
              <a:rPr lang="en-GB" sz="1400">
                <a:solidFill>
                  <a:srgbClr val="FF0000"/>
                </a:solidFill>
              </a:rPr>
              <a:t>•	In British Summer Time, Supplier Transfer Read (D) = UTC Transfer Read (D) -  ( UTCPD-1(47) + ( UTCPD-1(48) )</a:t>
            </a:r>
          </a:p>
          <a:p>
            <a:pPr lvl="2"/>
            <a:r>
              <a:rPr lang="en-GB" sz="1400">
                <a:solidFill>
                  <a:srgbClr val="FF0000"/>
                </a:solidFill>
              </a:rPr>
              <a:t>•	In Greenwich Mean Time, Supplier Transfer Read (D) = UTC Transfer Read (D)</a:t>
            </a:r>
          </a:p>
          <a:p>
            <a:pPr lvl="2"/>
            <a:r>
              <a:rPr lang="en-GB" sz="1400">
                <a:solidFill>
                  <a:srgbClr val="FF0000"/>
                </a:solidFill>
              </a:rPr>
              <a:t>(Calculation above based on settlement period duration of 30 minutes </a:t>
            </a:r>
            <a:r>
              <a:rPr lang="en-GB" sz="1400" err="1">
                <a:solidFill>
                  <a:srgbClr val="FF0000"/>
                </a:solidFill>
              </a:rPr>
              <a:t>ie</a:t>
            </a:r>
            <a:r>
              <a:rPr lang="en-GB" sz="1400">
                <a:solidFill>
                  <a:srgbClr val="FF0000"/>
                </a:solidFill>
              </a:rPr>
              <a:t> Reference to D-1(47)/D-1(48))</a:t>
            </a:r>
          </a:p>
          <a:p>
            <a:pPr lvl="2"/>
            <a:endParaRPr lang="en-GB" sz="1400">
              <a:solidFill>
                <a:srgbClr val="FF0000"/>
              </a:solidFill>
            </a:endParaRPr>
          </a:p>
          <a:p>
            <a:pPr lvl="2"/>
            <a:r>
              <a:rPr lang="en-GB" sz="1400">
                <a:solidFill>
                  <a:srgbClr val="FF0000"/>
                </a:solidFill>
              </a:rPr>
              <a:t>The Supplier Transfer Read shall be provided to the incoming SDS and the Supplier using the IF-041.</a:t>
            </a:r>
            <a:endParaRPr lang="en-GB" sz="1400" b="1">
              <a:solidFill>
                <a:srgbClr val="FF0000"/>
              </a:solidFill>
            </a:endParaRPr>
          </a:p>
          <a:p>
            <a:pPr lvl="1"/>
            <a:endParaRPr lang="en-GB" sz="1400">
              <a:solidFill>
                <a:srgbClr val="FF0000"/>
              </a:solidFill>
              <a:cs typeface="Arial"/>
            </a:endParaRPr>
          </a:p>
        </p:txBody>
      </p:sp>
    </p:spTree>
    <p:extLst>
      <p:ext uri="{BB962C8B-B14F-4D97-AF65-F5344CB8AC3E}">
        <p14:creationId xmlns:p14="http://schemas.microsoft.com/office/powerpoint/2010/main" val="3688584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97" y="332509"/>
            <a:ext cx="4822272" cy="276338"/>
          </a:xfrm>
        </p:spPr>
        <p:txBody>
          <a:bodyPr/>
          <a:lstStyle/>
          <a:p>
            <a:r>
              <a:rPr lang="en-US">
                <a:latin typeface="Suisse Intl Book" panose="020B0504000000000000" pitchFamily="34" charset="-78"/>
                <a:cs typeface="Suisse Intl Book" panose="020B0504000000000000" pitchFamily="34" charset="-78"/>
              </a:rPr>
              <a:t>Clock Change Design – Impacts &amp; Clarifications</a:t>
            </a:r>
            <a:endParaRPr lang="en-GB">
              <a:latin typeface="Suisse Intl Book" panose="020B0504000000000000" pitchFamily="34" charset="-78"/>
              <a:cs typeface="Suisse Intl Book" panose="020B0504000000000000" pitchFamily="34" charset="-78"/>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C8A1D-C690-374A-BBAF-BE150B79E8D3}" type="slidenum">
              <a:rPr kumimoji="0" lang="en-GB" sz="1150" b="0" i="0" u="none" strike="noStrike" kern="1200" cap="none" spc="0" normalizeH="0" baseline="0" noProof="0" smtClean="0">
                <a:ln>
                  <a:noFill/>
                </a:ln>
                <a:solidFill>
                  <a:srgbClr val="041425"/>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150" b="0" i="0" u="none" strike="noStrike" kern="1200" cap="none" spc="0" normalizeH="0" baseline="0" noProof="0">
              <a:ln>
                <a:noFill/>
              </a:ln>
              <a:solidFill>
                <a:srgbClr val="041425"/>
              </a:solidFill>
              <a:effectLst/>
              <a:uLnTx/>
              <a:uFillTx/>
              <a:latin typeface="Arial" panose="020B0604020202020204"/>
              <a:ea typeface="+mn-ea"/>
              <a:cs typeface="+mn-cs"/>
            </a:endParaRPr>
          </a:p>
        </p:txBody>
      </p:sp>
      <p:sp>
        <p:nvSpPr>
          <p:cNvPr id="3" name="Rectangle 2"/>
          <p:cNvSpPr/>
          <p:nvPr/>
        </p:nvSpPr>
        <p:spPr>
          <a:xfrm>
            <a:off x="309797" y="608847"/>
            <a:ext cx="11572406" cy="4216539"/>
          </a:xfrm>
          <a:prstGeom prst="rect">
            <a:avLst/>
          </a:prstGeom>
        </p:spPr>
        <p:txBody>
          <a:bodyPr wrap="square" lIns="91440" tIns="45720" rIns="91440" bIns="45720" anchor="t">
            <a:spAutoFit/>
          </a:bodyPr>
          <a:lstStyle/>
          <a:p>
            <a:pPr marL="742950" lvl="1" indent="-285750">
              <a:buFont typeface="Arial" panose="020B0604020202020204" pitchFamily="34" charset="0"/>
              <a:buChar char="•"/>
            </a:pPr>
            <a:endParaRPr lang="en-US" sz="1400" b="1">
              <a:solidFill>
                <a:srgbClr val="041425"/>
              </a:solidFill>
            </a:endParaRPr>
          </a:p>
          <a:p>
            <a:pPr marL="285750" indent="-285750">
              <a:buFont typeface="Arial" panose="020B0604020202020204" pitchFamily="34" charset="0"/>
              <a:buChar char="•"/>
            </a:pPr>
            <a:endParaRPr lang="en-US" sz="1400" b="1">
              <a:solidFill>
                <a:srgbClr val="041425"/>
              </a:solidFill>
            </a:endParaRPr>
          </a:p>
          <a:p>
            <a:pPr marL="285750" indent="-285750">
              <a:buFont typeface="Arial" panose="020B0604020202020204" pitchFamily="34" charset="0"/>
              <a:buChar char="•"/>
            </a:pPr>
            <a:r>
              <a:rPr lang="en-US" sz="1400" b="1">
                <a:solidFill>
                  <a:srgbClr val="041425"/>
                </a:solidFill>
              </a:rPr>
              <a:t>Clarification on Exchange of COS Transfer Readings (SDS Only)</a:t>
            </a:r>
            <a:endParaRPr lang="en-US" sz="1400" b="1">
              <a:solidFill>
                <a:srgbClr val="041425"/>
              </a:solidFill>
              <a:cs typeface="Arial"/>
            </a:endParaRPr>
          </a:p>
          <a:p>
            <a:pPr marL="285750" indent="-285750">
              <a:buFont typeface="Arial" panose="020B0604020202020204" pitchFamily="34" charset="0"/>
              <a:buChar char="•"/>
            </a:pPr>
            <a:endParaRPr lang="en-US" sz="1400" b="1">
              <a:solidFill>
                <a:srgbClr val="041425"/>
              </a:solidFill>
            </a:endParaRPr>
          </a:p>
          <a:p>
            <a:pPr marL="742950" lvl="1" indent="-285750">
              <a:buFont typeface="Arial" panose="020B0604020202020204" pitchFamily="34" charset="0"/>
              <a:buChar char="•"/>
            </a:pPr>
            <a:r>
              <a:rPr lang="en-US" sz="1400" b="1"/>
              <a:t>[Update] BR-DS-025.1 </a:t>
            </a:r>
            <a:r>
              <a:rPr lang="en-US" sz="1400"/>
              <a:t>SDS must be able to receive and process estimated cumulative closing reads sent by the previous SDS via the appropriate interface. Where SDS has retrieved its own data, SDS could compare data received from the old Data Service </a:t>
            </a:r>
            <a:r>
              <a:rPr lang="en-US" sz="1400">
                <a:solidFill>
                  <a:srgbClr val="FF0000"/>
                </a:solidFill>
              </a:rPr>
              <a:t>(noting that this will be a midnight clock time read) </a:t>
            </a:r>
            <a:r>
              <a:rPr lang="en-US" sz="1400"/>
              <a:t>to ensure no significant discrepancies. SDS should use the best data available for its starting position.</a:t>
            </a:r>
            <a:endParaRPr lang="en-US" sz="1400">
              <a:cs typeface="Arial"/>
            </a:endParaRPr>
          </a:p>
          <a:p>
            <a:pPr marL="742950" lvl="1" indent="-285750">
              <a:buFont typeface="Arial" panose="020B0604020202020204" pitchFamily="34" charset="0"/>
              <a:buChar char="•"/>
            </a:pPr>
            <a:endParaRPr lang="en-US" sz="1400" b="1">
              <a:solidFill>
                <a:srgbClr val="041425"/>
              </a:solidFill>
            </a:endParaRPr>
          </a:p>
          <a:p>
            <a:pPr marL="742950" indent="-285750">
              <a:buFont typeface="Arial" panose="020B0604020202020204" pitchFamily="34" charset="0"/>
              <a:buChar char="•"/>
            </a:pPr>
            <a:r>
              <a:rPr lang="en-US" sz="1400" b="1"/>
              <a:t>[Delete] BR-DS-025.2 </a:t>
            </a:r>
            <a:r>
              <a:rPr lang="en-US" sz="1400" strike="sngStrike">
                <a:solidFill>
                  <a:srgbClr val="FF0000"/>
                </a:solidFill>
                <a:ea typeface="+mn-lt"/>
                <a:cs typeface="+mn-lt"/>
              </a:rPr>
              <a:t>Incoming SDS must, for smart meters, send the opening cumulative read and, where available register reads, for midnight clock time on the day of appointment of the new SDS to the new Supplier via the appropriate interface. </a:t>
            </a:r>
            <a:endParaRPr lang="en-US" sz="1400" b="1" strike="sngStrike">
              <a:solidFill>
                <a:srgbClr val="FF0000"/>
              </a:solidFill>
              <a:cs typeface="Arial" panose="020B0604020202020204"/>
            </a:endParaRPr>
          </a:p>
          <a:p>
            <a:pPr lvl="1"/>
            <a:endParaRPr lang="en-US" sz="1200" b="1">
              <a:solidFill>
                <a:srgbClr val="7D4FC9"/>
              </a:solidFill>
              <a:cs typeface="Arial"/>
            </a:endParaRPr>
          </a:p>
          <a:p>
            <a:pPr lvl="1"/>
            <a:endParaRPr lang="en-US" sz="1200" b="1">
              <a:solidFill>
                <a:schemeClr val="accent4"/>
              </a:solidFill>
            </a:endParaRPr>
          </a:p>
          <a:p>
            <a:pPr marL="742950" lvl="1" indent="-285750">
              <a:buFont typeface="Arial" panose="020B0604020202020204" pitchFamily="34" charset="0"/>
              <a:buChar char="•"/>
            </a:pPr>
            <a:r>
              <a:rPr lang="en-US" sz="1400" i="1"/>
              <a:t>It is assumed that, as the current design does not deal with Advanced Data Services exchanging COS readings, that no change(s) are required for ADS with respect to COS Transfer Readings.. </a:t>
            </a:r>
            <a:r>
              <a:rPr lang="en-US" sz="1400" i="1">
                <a:solidFill>
                  <a:srgbClr val="FF0000"/>
                </a:solidFill>
              </a:rPr>
              <a:t>A separate DIN will be raised to deal with opted-out Advanced MPANs.</a:t>
            </a:r>
            <a:endParaRPr lang="en-US" sz="1400" i="1">
              <a:solidFill>
                <a:srgbClr val="FF0000"/>
              </a:solidFill>
              <a:cs typeface="Arial"/>
            </a:endParaRPr>
          </a:p>
          <a:p>
            <a:pPr lvl="1"/>
            <a:endParaRPr lang="en-US" sz="1400" i="1"/>
          </a:p>
          <a:p>
            <a:pPr lvl="1"/>
            <a:endParaRPr lang="en-US" sz="1200" b="1">
              <a:solidFill>
                <a:schemeClr val="accent4"/>
              </a:solidFill>
            </a:endParaRPr>
          </a:p>
          <a:p>
            <a:pPr lvl="1"/>
            <a:endParaRPr lang="en-US" sz="1200" b="1">
              <a:solidFill>
                <a:schemeClr val="accent4"/>
              </a:solidFill>
            </a:endParaRPr>
          </a:p>
          <a:p>
            <a:pPr lvl="1"/>
            <a:endParaRPr lang="en-US" sz="1200" b="1">
              <a:solidFill>
                <a:schemeClr val="accent4"/>
              </a:solidFill>
            </a:endParaRPr>
          </a:p>
          <a:p>
            <a:endParaRPr lang="en-US" sz="1200" b="1">
              <a:solidFill>
                <a:srgbClr val="041425"/>
              </a:solidFill>
            </a:endParaRPr>
          </a:p>
        </p:txBody>
      </p:sp>
    </p:spTree>
    <p:extLst>
      <p:ext uri="{BB962C8B-B14F-4D97-AF65-F5344CB8AC3E}">
        <p14:creationId xmlns:p14="http://schemas.microsoft.com/office/powerpoint/2010/main" val="3607871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97" y="332509"/>
            <a:ext cx="4822272" cy="276338"/>
          </a:xfrm>
        </p:spPr>
        <p:txBody>
          <a:bodyPr/>
          <a:lstStyle/>
          <a:p>
            <a:r>
              <a:rPr lang="en-US">
                <a:latin typeface="Suisse Intl Book" panose="020B0504000000000000" pitchFamily="34" charset="-78"/>
                <a:cs typeface="Suisse Intl Book" panose="020B0504000000000000" pitchFamily="34" charset="-78"/>
              </a:rPr>
              <a:t>Clock Change Design – Impacts &amp; Clarifications</a:t>
            </a:r>
            <a:endParaRPr lang="en-GB">
              <a:latin typeface="Suisse Intl Book" panose="020B0504000000000000" pitchFamily="34" charset="-78"/>
              <a:cs typeface="Suisse Intl Book" panose="020B0504000000000000" pitchFamily="34" charset="-78"/>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C8A1D-C690-374A-BBAF-BE150B79E8D3}" type="slidenum">
              <a:rPr kumimoji="0" lang="en-GB" sz="1150" b="0" i="0" u="none" strike="noStrike" kern="1200" cap="none" spc="0" normalizeH="0" baseline="0" noProof="0" smtClean="0">
                <a:ln>
                  <a:noFill/>
                </a:ln>
                <a:solidFill>
                  <a:srgbClr val="041425"/>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150" b="0" i="0" u="none" strike="noStrike" kern="1200" cap="none" spc="0" normalizeH="0" baseline="0" noProof="0">
              <a:ln>
                <a:noFill/>
              </a:ln>
              <a:solidFill>
                <a:srgbClr val="041425"/>
              </a:solidFill>
              <a:effectLst/>
              <a:uLnTx/>
              <a:uFillTx/>
              <a:latin typeface="Arial" panose="020B0604020202020204"/>
              <a:ea typeface="+mn-ea"/>
              <a:cs typeface="+mn-cs"/>
            </a:endParaRPr>
          </a:p>
        </p:txBody>
      </p:sp>
      <p:sp>
        <p:nvSpPr>
          <p:cNvPr id="3" name="Rectangle 2"/>
          <p:cNvSpPr/>
          <p:nvPr/>
        </p:nvSpPr>
        <p:spPr>
          <a:xfrm>
            <a:off x="309796" y="770838"/>
            <a:ext cx="11572406" cy="5878532"/>
          </a:xfrm>
          <a:prstGeom prst="rect">
            <a:avLst/>
          </a:prstGeom>
        </p:spPr>
        <p:txBody>
          <a:bodyPr wrap="square" lIns="91440" tIns="45720" rIns="91440" bIns="45720" anchor="t">
            <a:spAutoFit/>
          </a:bodyPr>
          <a:lstStyle/>
          <a:p>
            <a:pPr marL="742950" lvl="1" indent="-285750">
              <a:buFont typeface="Arial" panose="020B0604020202020204" pitchFamily="34" charset="0"/>
              <a:buChar char="•"/>
            </a:pPr>
            <a:endParaRPr lang="en-US" sz="1400" b="1">
              <a:solidFill>
                <a:srgbClr val="041425"/>
              </a:solidFill>
            </a:endParaRPr>
          </a:p>
          <a:p>
            <a:pPr marL="285750" indent="-285750">
              <a:buFont typeface="Arial" panose="020B0604020202020204" pitchFamily="34" charset="0"/>
              <a:buChar char="•"/>
            </a:pPr>
            <a:r>
              <a:rPr lang="en-US" sz="1400" b="1">
                <a:solidFill>
                  <a:srgbClr val="041425"/>
                </a:solidFill>
              </a:rPr>
              <a:t>Estimation of Midnight UTC Reading, during BST only, to provide an ‘clock time’ COS Transfer Reading (SDS Only)</a:t>
            </a:r>
          </a:p>
          <a:p>
            <a:pPr marL="285750" indent="-285750">
              <a:buFont typeface="Arial" panose="020B0604020202020204" pitchFamily="34" charset="0"/>
              <a:buChar char="•"/>
            </a:pPr>
            <a:endParaRPr lang="en-US" sz="1400" b="1">
              <a:solidFill>
                <a:srgbClr val="041425"/>
              </a:solidFill>
            </a:endParaRPr>
          </a:p>
          <a:p>
            <a:pPr marL="742950" lvl="1" indent="-285750">
              <a:buFont typeface="Arial" panose="020B0604020202020204" pitchFamily="34" charset="0"/>
              <a:buChar char="•"/>
            </a:pPr>
            <a:r>
              <a:rPr lang="en-US" sz="1400" b="1"/>
              <a:t>[Updated] BR-DS-024.1 </a:t>
            </a:r>
            <a:r>
              <a:rPr lang="en-US" sz="1400"/>
              <a:t>~ Outgoing SDS must, after 5 working days following de-appointment, in the absence of an actual valid read for a Smart meter, send an estimated cumulative read for midnight </a:t>
            </a:r>
            <a:r>
              <a:rPr lang="en-US" sz="1400">
                <a:solidFill>
                  <a:srgbClr val="FF0000"/>
                </a:solidFill>
              </a:rPr>
              <a:t>(Clock time) </a:t>
            </a:r>
            <a:r>
              <a:rPr lang="en-US" sz="1400"/>
              <a:t>on the day following the de-appointment (i.e. if effective de-appointment is 23:59:59 </a:t>
            </a:r>
            <a:r>
              <a:rPr lang="en-US" sz="1400">
                <a:solidFill>
                  <a:srgbClr val="FF0000"/>
                </a:solidFill>
              </a:rPr>
              <a:t>Clock time </a:t>
            </a:r>
            <a:r>
              <a:rPr lang="en-US" sz="1400"/>
              <a:t>on 1st Jan then read point should be 00:00:00 </a:t>
            </a:r>
            <a:r>
              <a:rPr lang="en-US" sz="1400">
                <a:solidFill>
                  <a:srgbClr val="FF0000"/>
                </a:solidFill>
              </a:rPr>
              <a:t>Clock time</a:t>
            </a:r>
            <a:r>
              <a:rPr lang="en-US" sz="1400"/>
              <a:t> on 2nd Jan) to the new SDS and new/old Supplier via the appropriate interface. Estimates should be determined using the Smart Validation &amp; Estimation Method statement</a:t>
            </a:r>
            <a:endParaRPr lang="en-US" sz="1400" b="1">
              <a:solidFill>
                <a:srgbClr val="041425"/>
              </a:solidFill>
            </a:endParaRPr>
          </a:p>
          <a:p>
            <a:pPr marL="742950" lvl="1" indent="-285750">
              <a:buFont typeface="Arial" panose="020B0604020202020204" pitchFamily="34" charset="0"/>
              <a:buChar char="•"/>
            </a:pPr>
            <a:endParaRPr lang="en-US" sz="1200" b="1">
              <a:solidFill>
                <a:schemeClr val="accent4"/>
              </a:solidFill>
            </a:endParaRPr>
          </a:p>
          <a:p>
            <a:pPr marL="742950" lvl="1" indent="-285750">
              <a:buFont typeface="Arial" panose="020B0604020202020204" pitchFamily="34" charset="0"/>
              <a:buChar char="•"/>
            </a:pPr>
            <a:r>
              <a:rPr lang="en-US" sz="1400" b="1">
                <a:solidFill>
                  <a:schemeClr val="accent2"/>
                </a:solidFill>
              </a:rPr>
              <a:t>[Update] Smart Validation &amp; Estimation Method Statement </a:t>
            </a:r>
            <a:r>
              <a:rPr lang="en-US" sz="1400">
                <a:solidFill>
                  <a:schemeClr val="accent2"/>
                </a:solidFill>
              </a:rPr>
              <a:t>– </a:t>
            </a:r>
            <a:r>
              <a:rPr lang="en-GB" sz="1400" b="1">
                <a:solidFill>
                  <a:schemeClr val="accent2"/>
                </a:solidFill>
              </a:rPr>
              <a:t>Deriving SDS Start Reading on Change of Supplier (</a:t>
            </a:r>
            <a:r>
              <a:rPr lang="en-GB" sz="1400" b="1" err="1">
                <a:solidFill>
                  <a:schemeClr val="accent2"/>
                </a:solidFill>
              </a:rPr>
              <a:t>CoS</a:t>
            </a:r>
            <a:r>
              <a:rPr lang="en-GB" sz="1400" b="1">
                <a:solidFill>
                  <a:schemeClr val="accent2"/>
                </a:solidFill>
              </a:rPr>
              <a:t>) or Change of Data Service by Incoming SDS during British Summer Time (where no actual read is available)</a:t>
            </a:r>
            <a:endParaRPr lang="en-US" sz="1200" b="1">
              <a:solidFill>
                <a:schemeClr val="accent2"/>
              </a:solidFill>
            </a:endParaRPr>
          </a:p>
          <a:p>
            <a:pPr marL="742950" lvl="1" indent="-285750">
              <a:buFont typeface="Arial" panose="020B0604020202020204" pitchFamily="34" charset="0"/>
              <a:buChar char="•"/>
            </a:pPr>
            <a:r>
              <a:rPr lang="en-GB" sz="1400">
                <a:solidFill>
                  <a:schemeClr val="accent2"/>
                </a:solidFill>
                <a:cs typeface="Arial"/>
              </a:rPr>
              <a:t>During British Summer Time the Incoming SDS shall derive a SDS Start Reading by adding the actual or estimated UTC Period Level Consumption for UTC Periods for the last hour of UTC date D-1 (received from the Outgoing Data Service or estimated by the Incoming Data Service) to the Clock Transfer Read for UTC date D</a:t>
            </a:r>
          </a:p>
          <a:p>
            <a:pPr marL="742950" lvl="1" indent="-285750">
              <a:buFont typeface="Arial" panose="020B0604020202020204" pitchFamily="34" charset="0"/>
              <a:buChar char="•"/>
            </a:pPr>
            <a:r>
              <a:rPr lang="en-GB" sz="1400">
                <a:solidFill>
                  <a:schemeClr val="accent2"/>
                </a:solidFill>
                <a:cs typeface="Arial"/>
              </a:rPr>
              <a:t> (Received from the Outgoing SDS or from the Incoming Supplier following the SAR process) </a:t>
            </a:r>
          </a:p>
          <a:p>
            <a:pPr marL="742950" lvl="1" indent="-285750">
              <a:buFont typeface="Arial" panose="020B0604020202020204" pitchFamily="34" charset="0"/>
              <a:buChar char="•"/>
            </a:pPr>
            <a:r>
              <a:rPr lang="en-GB" sz="1400">
                <a:solidFill>
                  <a:schemeClr val="accent2"/>
                </a:solidFill>
                <a:cs typeface="Arial"/>
              </a:rPr>
              <a:t>•	In British Summer Time, SDS Start Read (D) = Clock Transfer Read (D) +  ( UTCPD-1(47) + ( UTCPD-1(48) )</a:t>
            </a:r>
          </a:p>
          <a:p>
            <a:pPr marL="742950" lvl="1" indent="-285750">
              <a:buFont typeface="Arial" panose="020B0604020202020204" pitchFamily="34" charset="0"/>
              <a:buChar char="•"/>
            </a:pPr>
            <a:r>
              <a:rPr lang="en-GB" sz="1400">
                <a:solidFill>
                  <a:schemeClr val="accent2"/>
                </a:solidFill>
                <a:cs typeface="Arial"/>
              </a:rPr>
              <a:t>•	In Greenwich Mean Time, SDS Start Read (D) = Clock Transfer Read (D)</a:t>
            </a:r>
          </a:p>
          <a:p>
            <a:pPr marL="742950" lvl="1" indent="-285750">
              <a:buFont typeface="Arial" panose="020B0604020202020204" pitchFamily="34" charset="0"/>
              <a:buChar char="•"/>
            </a:pPr>
            <a:r>
              <a:rPr lang="en-GB" sz="1400">
                <a:solidFill>
                  <a:schemeClr val="accent2"/>
                </a:solidFill>
                <a:cs typeface="Arial"/>
              </a:rPr>
              <a:t>(Calculation above based on settlement period duration of 30 minutes </a:t>
            </a:r>
            <a:r>
              <a:rPr lang="en-GB" sz="1400" err="1">
                <a:solidFill>
                  <a:schemeClr val="accent2"/>
                </a:solidFill>
                <a:cs typeface="Arial"/>
              </a:rPr>
              <a:t>ie</a:t>
            </a:r>
            <a:r>
              <a:rPr lang="en-GB" sz="1400">
                <a:solidFill>
                  <a:schemeClr val="accent2"/>
                </a:solidFill>
                <a:cs typeface="Arial"/>
              </a:rPr>
              <a:t> Reference to D-1(47)/D-1(48))</a:t>
            </a:r>
          </a:p>
          <a:p>
            <a:pPr marL="742950" lvl="1" indent="-285750">
              <a:buFont typeface="Arial" panose="020B0604020202020204" pitchFamily="34" charset="0"/>
              <a:buChar char="•"/>
            </a:pPr>
            <a:r>
              <a:rPr lang="en-GB" sz="1400">
                <a:solidFill>
                  <a:schemeClr val="accent2"/>
                </a:solidFill>
                <a:cs typeface="Arial"/>
              </a:rPr>
              <a:t>In the event that the Incoming SDS does not receive consumption from the Outgoing Data Service they should estimate the consumption using the best available estimation method with the data available</a:t>
            </a:r>
          </a:p>
          <a:p>
            <a:pPr marL="742950" lvl="1" indent="-285750">
              <a:buFont typeface="Arial" panose="020B0604020202020204" pitchFamily="34" charset="0"/>
              <a:buChar char="•"/>
            </a:pPr>
            <a:endParaRPr lang="en-GB" sz="1400">
              <a:solidFill>
                <a:schemeClr val="accent2"/>
              </a:solidFill>
              <a:cs typeface="Arial"/>
            </a:endParaRPr>
          </a:p>
          <a:p>
            <a:pPr marL="742950" lvl="1" indent="-285750">
              <a:buFont typeface="Arial" panose="020B0604020202020204" pitchFamily="34" charset="0"/>
              <a:buChar char="•"/>
            </a:pPr>
            <a:r>
              <a:rPr lang="en-GB" sz="1400">
                <a:solidFill>
                  <a:schemeClr val="accent2"/>
                </a:solidFill>
                <a:cs typeface="Arial"/>
              </a:rPr>
              <a:t>The SDS shall use the SDS Start Read as their starting position for submitting the consumption for D</a:t>
            </a:r>
          </a:p>
          <a:p>
            <a:pPr marL="742950" lvl="1" indent="-285750">
              <a:buFont typeface="Arial" panose="020B0604020202020204" pitchFamily="34" charset="0"/>
              <a:buChar char="•"/>
            </a:pPr>
            <a:endParaRPr lang="en-US" sz="1400">
              <a:solidFill>
                <a:schemeClr val="accent2"/>
              </a:solidFill>
              <a:cs typeface="Arial"/>
            </a:endParaRPr>
          </a:p>
          <a:p>
            <a:pPr lvl="1"/>
            <a:endParaRPr lang="en-US" sz="1400" b="1">
              <a:solidFill>
                <a:schemeClr val="accent1"/>
              </a:solidFill>
              <a:cs typeface="Arial"/>
            </a:endParaRPr>
          </a:p>
          <a:p>
            <a:pPr marL="742950" lvl="1" indent="-285750">
              <a:buFont typeface="Arial" panose="020B0604020202020204" pitchFamily="34" charset="0"/>
              <a:buChar char="•"/>
            </a:pPr>
            <a:r>
              <a:rPr lang="en-US" sz="1400" b="1">
                <a:solidFill>
                  <a:schemeClr val="accent2"/>
                </a:solidFill>
                <a:cs typeface="Arial"/>
              </a:rPr>
              <a:t>[Update] LSS and MDS Method Statements Section 2.1 validation rule to </a:t>
            </a:r>
            <a:r>
              <a:rPr lang="en-US" sz="1400">
                <a:solidFill>
                  <a:schemeClr val="accent2"/>
                </a:solidFill>
                <a:latin typeface="Calibri"/>
                <a:cs typeface="Calibri"/>
              </a:rPr>
              <a:t>Is Data Service [S1.SenderID] Appointed for UTC Period 1 on UTC Settlement Date [DI-101]</a:t>
            </a:r>
          </a:p>
        </p:txBody>
      </p:sp>
    </p:spTree>
    <p:extLst>
      <p:ext uri="{BB962C8B-B14F-4D97-AF65-F5344CB8AC3E}">
        <p14:creationId xmlns:p14="http://schemas.microsoft.com/office/powerpoint/2010/main" val="849873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4AE697F-1CC2-350E-37A4-CBD392A3AA49}"/>
              </a:ext>
            </a:extLst>
          </p:cNvPr>
          <p:cNvSpPr txBox="1"/>
          <p:nvPr/>
        </p:nvSpPr>
        <p:spPr>
          <a:xfrm>
            <a:off x="443884" y="1550724"/>
            <a:ext cx="10508941" cy="3579185"/>
          </a:xfrm>
          <a:prstGeom prst="rect">
            <a:avLst/>
          </a:prstGeom>
          <a:noFill/>
        </p:spPr>
        <p:txBody>
          <a:bodyPr wrap="square" lIns="91440" tIns="45720" rIns="91440" bIns="45720" anchor="t">
            <a:spAutoFit/>
          </a:bodyPr>
          <a:lstStyle/>
          <a:p>
            <a:r>
              <a:rPr lang="en-US" sz="1400">
                <a:solidFill>
                  <a:schemeClr val="accent2"/>
                </a:solidFill>
                <a:effectLst/>
                <a:ea typeface="Calibri" panose="020F0502020204030204" pitchFamily="34" charset="0"/>
                <a:cs typeface="Times New Roman" panose="02020603050405020304" pitchFamily="18" charset="0"/>
              </a:rPr>
              <a:t>Following the clarification that Transfer Reads are in Clock Time as set out in CR36, this appendix highlights how the SDS should manage the sharing and calculation of reads during the Transfer of Reads process on Change of Data Service.</a:t>
            </a:r>
          </a:p>
          <a:p>
            <a:endParaRPr lang="en-GB" sz="1400">
              <a:solidFill>
                <a:schemeClr val="accent2"/>
              </a:solidFill>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400">
                <a:solidFill>
                  <a:schemeClr val="accent2"/>
                </a:solidFill>
                <a:effectLst/>
                <a:ea typeface="Calibri" panose="020F0502020204030204" pitchFamily="34" charset="0"/>
              </a:rPr>
              <a:t>Most smart meters are expected to be operational</a:t>
            </a:r>
          </a:p>
          <a:p>
            <a:pPr marL="342900" lvl="0" indent="-342900">
              <a:lnSpc>
                <a:spcPct val="107000"/>
              </a:lnSpc>
              <a:spcAft>
                <a:spcPts val="800"/>
              </a:spcAft>
              <a:buFont typeface="Symbol" panose="05050102010706020507" pitchFamily="18" charset="2"/>
              <a:buChar char=""/>
            </a:pPr>
            <a:r>
              <a:rPr lang="en-GB" sz="1400">
                <a:solidFill>
                  <a:schemeClr val="accent2"/>
                </a:solidFill>
                <a:effectLst/>
                <a:ea typeface="Calibri" panose="020F0502020204030204" pitchFamily="34" charset="0"/>
                <a:cs typeface="Calibri" panose="020F0502020204030204" pitchFamily="34" charset="0"/>
              </a:rPr>
              <a:t>The Outgoing SDS is responsible for submitting consumption for the full Settlement/UTC Day  D-1</a:t>
            </a:r>
            <a:endParaRPr lang="en-GB" sz="1400">
              <a:solidFill>
                <a:schemeClr val="accent2"/>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400">
                <a:solidFill>
                  <a:schemeClr val="accent2"/>
                </a:solidFill>
                <a:effectLst/>
                <a:ea typeface="Calibri" panose="020F0502020204030204" pitchFamily="34" charset="0"/>
                <a:cs typeface="Calibri" panose="020F0502020204030204" pitchFamily="34" charset="0"/>
              </a:rPr>
              <a:t>The Incoming SDS is responsible for submitting the next day’s consumption D</a:t>
            </a:r>
            <a:endParaRPr lang="en-GB" sz="1400">
              <a:solidFill>
                <a:schemeClr val="accent2"/>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400">
                <a:solidFill>
                  <a:schemeClr val="accent2"/>
                </a:solidFill>
                <a:effectLst/>
                <a:ea typeface="Calibri" panose="020F0502020204030204" pitchFamily="34" charset="0"/>
                <a:cs typeface="Calibri" panose="020F0502020204030204" pitchFamily="34" charset="0"/>
              </a:rPr>
              <a:t>The outgoing SDS should be appointed and produce an estimate where required</a:t>
            </a:r>
            <a:endParaRPr lang="en-GB" sz="1400">
              <a:solidFill>
                <a:schemeClr val="accent2"/>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400">
                <a:solidFill>
                  <a:schemeClr val="accent2"/>
                </a:solidFill>
                <a:effectLst/>
                <a:ea typeface="Calibri" panose="020F0502020204030204" pitchFamily="34" charset="0"/>
                <a:cs typeface="Calibri" panose="020F0502020204030204" pitchFamily="34" charset="0"/>
              </a:rPr>
              <a:t>Sharing of consumption by the Outgoing SDS mitigates the need for estimation in all but the most minority of cases</a:t>
            </a:r>
            <a:endParaRPr lang="en-GB" sz="1400">
              <a:solidFill>
                <a:schemeClr val="accent2"/>
              </a:solidFill>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400">
                <a:solidFill>
                  <a:schemeClr val="accent2"/>
                </a:solidFill>
                <a:effectLst/>
                <a:ea typeface="Calibri" panose="020F0502020204030204" pitchFamily="34" charset="0"/>
              </a:rPr>
              <a:t>Two readings are required for the SDS during a Change of Data Service</a:t>
            </a:r>
          </a:p>
          <a:p>
            <a:pPr marL="800100" lvl="1" indent="-342900">
              <a:buFont typeface="+mj-lt"/>
              <a:buAutoNum type="arabicPeriod"/>
            </a:pPr>
            <a:r>
              <a:rPr lang="en-GB" sz="1400">
                <a:solidFill>
                  <a:schemeClr val="accent2"/>
                </a:solidFill>
                <a:effectLst/>
                <a:ea typeface="Calibri" panose="020F0502020204030204" pitchFamily="34" charset="0"/>
              </a:rPr>
              <a:t>Supplier Transfer Readings (at Midnight clock time) which Suppliers agree as their ‘transfer reading’</a:t>
            </a:r>
          </a:p>
          <a:p>
            <a:pPr marL="800100" lvl="1" indent="-342900">
              <a:buFont typeface="+mj-lt"/>
              <a:buAutoNum type="arabicPeriod"/>
            </a:pPr>
            <a:r>
              <a:rPr lang="en-GB" sz="1400">
                <a:solidFill>
                  <a:schemeClr val="accent2"/>
                </a:solidFill>
                <a:effectLst/>
                <a:ea typeface="Calibri" panose="020F0502020204030204" pitchFamily="34" charset="0"/>
              </a:rPr>
              <a:t>SDS Start Reading (at UTC Midnight) which the incoming SDS should use as a starting point for his onward consumption calculations</a:t>
            </a:r>
          </a:p>
          <a:p>
            <a:pPr marL="342900" lvl="0" indent="-342900">
              <a:buFont typeface="Symbol" panose="05050102010706020507" pitchFamily="18" charset="2"/>
              <a:buChar char=""/>
            </a:pPr>
            <a:r>
              <a:rPr lang="en-GB" sz="1400">
                <a:solidFill>
                  <a:schemeClr val="accent2"/>
                </a:solidFill>
                <a:effectLst/>
                <a:ea typeface="Calibri" panose="020F0502020204030204" pitchFamily="34" charset="0"/>
              </a:rPr>
              <a:t>For a Change of Supplier, both the Outgoing and Incoming Supplier should use the Supplier Transfer Reading provided by the Outgoing SDS as their closing/opening position, or begin the SAR Process</a:t>
            </a:r>
          </a:p>
        </p:txBody>
      </p:sp>
      <p:sp>
        <p:nvSpPr>
          <p:cNvPr id="3" name="Title 1">
            <a:extLst>
              <a:ext uri="{FF2B5EF4-FFF2-40B4-BE49-F238E27FC236}">
                <a16:creationId xmlns:a16="http://schemas.microsoft.com/office/drawing/2014/main" id="{6097BEED-3EB8-7A3A-7997-4108365C9290}"/>
              </a:ext>
            </a:extLst>
          </p:cNvPr>
          <p:cNvSpPr>
            <a:spLocks noGrp="1"/>
          </p:cNvSpPr>
          <p:nvPr>
            <p:ph type="title"/>
          </p:nvPr>
        </p:nvSpPr>
        <p:spPr>
          <a:xfrm>
            <a:off x="309797" y="332509"/>
            <a:ext cx="5786203" cy="331106"/>
          </a:xfrm>
        </p:spPr>
        <p:txBody>
          <a:bodyPr/>
          <a:lstStyle/>
          <a:p>
            <a:r>
              <a:rPr lang="en-US">
                <a:latin typeface="Suisse Intl Book" panose="020B0504000000000000" pitchFamily="34" charset="-78"/>
                <a:cs typeface="Suisse Intl Book"/>
              </a:rPr>
              <a:t>Clock Change Design – Updates to SDS Method Statement: Context and Scenarios</a:t>
            </a:r>
            <a:endParaRPr lang="en-GB">
              <a:latin typeface="Suisse Intl Book" panose="020B0504000000000000" pitchFamily="34" charset="-78"/>
              <a:cs typeface="Suisse Intl Book" panose="020B0504000000000000" pitchFamily="34" charset="-78"/>
            </a:endParaRPr>
          </a:p>
        </p:txBody>
      </p:sp>
      <p:sp>
        <p:nvSpPr>
          <p:cNvPr id="5" name="Text Placeholder 5">
            <a:extLst>
              <a:ext uri="{FF2B5EF4-FFF2-40B4-BE49-F238E27FC236}">
                <a16:creationId xmlns:a16="http://schemas.microsoft.com/office/drawing/2014/main" id="{1644255F-EDC1-6A2F-90A6-55F9625785B0}"/>
              </a:ext>
            </a:extLst>
          </p:cNvPr>
          <p:cNvSpPr txBox="1">
            <a:spLocks/>
          </p:cNvSpPr>
          <p:nvPr/>
        </p:nvSpPr>
        <p:spPr>
          <a:xfrm>
            <a:off x="309798" y="929379"/>
            <a:ext cx="11572404" cy="35558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chemeClr val="accent2"/>
                </a:solidFill>
                <a:cs typeface="Arial"/>
              </a:rPr>
              <a:t>Context</a:t>
            </a:r>
            <a:endParaRPr lang="en-US">
              <a:solidFill>
                <a:schemeClr val="accent2"/>
              </a:solidFill>
            </a:endParaRPr>
          </a:p>
        </p:txBody>
      </p:sp>
    </p:spTree>
    <p:extLst>
      <p:ext uri="{BB962C8B-B14F-4D97-AF65-F5344CB8AC3E}">
        <p14:creationId xmlns:p14="http://schemas.microsoft.com/office/powerpoint/2010/main" val="3029446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4AE697F-1CC2-350E-37A4-CBD392A3AA49}"/>
              </a:ext>
            </a:extLst>
          </p:cNvPr>
          <p:cNvSpPr txBox="1"/>
          <p:nvPr/>
        </p:nvSpPr>
        <p:spPr>
          <a:xfrm>
            <a:off x="443884" y="1550724"/>
            <a:ext cx="10508941" cy="4401205"/>
          </a:xfrm>
          <a:prstGeom prst="rect">
            <a:avLst/>
          </a:prstGeom>
          <a:noFill/>
        </p:spPr>
        <p:txBody>
          <a:bodyPr wrap="square" lIns="91440" tIns="45720" rIns="91440" bIns="45720" anchor="t">
            <a:spAutoFit/>
          </a:bodyPr>
          <a:lstStyle/>
          <a:p>
            <a:pPr marL="194310" fontAlgn="base"/>
            <a:r>
              <a:rPr lang="en-US" sz="1400">
                <a:solidFill>
                  <a:schemeClr val="accent2"/>
                </a:solidFill>
                <a:effectLst/>
                <a:ea typeface="Calibri" panose="020F0502020204030204" pitchFamily="34" charset="0"/>
                <a:cs typeface="Times New Roman" panose="02020603050405020304" pitchFamily="18" charset="0"/>
              </a:rPr>
              <a:t>The Outgoing SDS is responsible for submitting consumption for each full Settlement/UTC Day for which they are appointed.</a:t>
            </a:r>
            <a:endParaRPr lang="en-GB" sz="1400">
              <a:solidFill>
                <a:schemeClr val="accent2"/>
              </a:solidFill>
              <a:effectLst/>
              <a:ea typeface="Times New Roman" panose="02020603050405020304" pitchFamily="18" charset="0"/>
            </a:endParaRPr>
          </a:p>
          <a:p>
            <a:pPr marL="194310" fontAlgn="base"/>
            <a:r>
              <a:rPr lang="en-US" sz="1400">
                <a:solidFill>
                  <a:schemeClr val="accent2"/>
                </a:solidFill>
                <a:effectLst/>
                <a:ea typeface="Calibri" panose="020F0502020204030204" pitchFamily="34" charset="0"/>
                <a:cs typeface="Times New Roman" panose="02020603050405020304" pitchFamily="18" charset="0"/>
              </a:rPr>
              <a:t> </a:t>
            </a:r>
            <a:endParaRPr lang="en-GB" sz="1400">
              <a:solidFill>
                <a:schemeClr val="accent2"/>
              </a:solidFill>
              <a:effectLst/>
              <a:ea typeface="Times New Roman" panose="02020603050405020304" pitchFamily="18" charset="0"/>
            </a:endParaRPr>
          </a:p>
          <a:p>
            <a:pPr marL="342900" lvl="0" indent="-342900" fontAlgn="base">
              <a:buFont typeface="Symbol" panose="05050102010706020507" pitchFamily="18" charset="2"/>
              <a:buChar char=""/>
            </a:pPr>
            <a:r>
              <a:rPr lang="en-US" sz="1400">
                <a:solidFill>
                  <a:schemeClr val="accent2"/>
                </a:solidFill>
                <a:effectLst/>
                <a:ea typeface="Calibri" panose="020F0502020204030204" pitchFamily="34" charset="0"/>
                <a:cs typeface="Times New Roman" panose="02020603050405020304" pitchFamily="18" charset="0"/>
              </a:rPr>
              <a:t>The Outgoing SDS recovers the Midnight UTC Reading from the meter or when unavailable calculates an estimate instead</a:t>
            </a:r>
            <a:r>
              <a:rPr lang="en-GB" sz="1400">
                <a:solidFill>
                  <a:schemeClr val="accent2"/>
                </a:solidFill>
                <a:effectLst/>
                <a:ea typeface="Calibri" panose="020F0502020204030204" pitchFamily="34" charset="0"/>
                <a:cs typeface="Times New Roman" panose="02020603050405020304" pitchFamily="18" charset="0"/>
              </a:rPr>
              <a:t>​</a:t>
            </a:r>
            <a:endParaRPr lang="en-GB" sz="1400">
              <a:solidFill>
                <a:schemeClr val="accent2"/>
              </a:solidFill>
              <a:effectLst/>
              <a:ea typeface="Times New Roman" panose="02020603050405020304" pitchFamily="18" charset="0"/>
            </a:endParaRPr>
          </a:p>
          <a:p>
            <a:pPr marL="342900" lvl="0" indent="-342900" fontAlgn="base">
              <a:buFont typeface="Symbol" panose="05050102010706020507" pitchFamily="18" charset="2"/>
              <a:buChar char=""/>
            </a:pPr>
            <a:r>
              <a:rPr lang="en-US" sz="1400">
                <a:solidFill>
                  <a:schemeClr val="accent2"/>
                </a:solidFill>
                <a:effectLst/>
                <a:ea typeface="Calibri" panose="020F0502020204030204" pitchFamily="34" charset="0"/>
                <a:cs typeface="Times New Roman" panose="02020603050405020304" pitchFamily="18" charset="0"/>
              </a:rPr>
              <a:t>The Outgoing SDS then uses that reading to derive/estimate a Supplier Transfer reading</a:t>
            </a:r>
            <a:r>
              <a:rPr lang="en-GB" sz="1400">
                <a:solidFill>
                  <a:schemeClr val="accent2"/>
                </a:solidFill>
                <a:effectLst/>
                <a:ea typeface="Calibri" panose="020F0502020204030204" pitchFamily="34" charset="0"/>
                <a:cs typeface="Times New Roman" panose="02020603050405020304" pitchFamily="18" charset="0"/>
              </a:rPr>
              <a:t>​</a:t>
            </a:r>
            <a:endParaRPr lang="en-GB" sz="1400">
              <a:solidFill>
                <a:schemeClr val="accent2"/>
              </a:solidFill>
              <a:effectLst/>
              <a:ea typeface="Times New Roman" panose="02020603050405020304" pitchFamily="18" charset="0"/>
            </a:endParaRPr>
          </a:p>
          <a:p>
            <a:pPr marL="742950" lvl="1" indent="-285750" fontAlgn="base">
              <a:buFont typeface="Courier New" panose="02070309020205020404" pitchFamily="49" charset="0"/>
              <a:buChar char="o"/>
            </a:pPr>
            <a:r>
              <a:rPr lang="en-US" sz="1400">
                <a:solidFill>
                  <a:schemeClr val="accent2"/>
                </a:solidFill>
                <a:effectLst/>
                <a:ea typeface="Calibri" panose="020F0502020204030204" pitchFamily="34" charset="0"/>
                <a:cs typeface="Times New Roman" panose="02020603050405020304" pitchFamily="18" charset="0"/>
              </a:rPr>
              <a:t>In Winter - this will be the unchanged Actual / Estimated reading – marked as ‘A – Actual’ or ‘E-Estimate’</a:t>
            </a:r>
            <a:r>
              <a:rPr lang="en-GB" sz="1400">
                <a:solidFill>
                  <a:schemeClr val="accent2"/>
                </a:solidFill>
                <a:effectLst/>
                <a:ea typeface="Calibri" panose="020F0502020204030204" pitchFamily="34" charset="0"/>
                <a:cs typeface="Times New Roman" panose="02020603050405020304" pitchFamily="18" charset="0"/>
              </a:rPr>
              <a:t>​</a:t>
            </a:r>
            <a:endParaRPr lang="en-GB" sz="1400">
              <a:solidFill>
                <a:schemeClr val="accent2"/>
              </a:solidFill>
              <a:effectLst/>
              <a:ea typeface="Times New Roman" panose="02020603050405020304" pitchFamily="18" charset="0"/>
            </a:endParaRPr>
          </a:p>
          <a:p>
            <a:pPr marL="742950" lvl="1" indent="-285750" fontAlgn="base">
              <a:buFont typeface="Courier New" panose="02070309020205020404" pitchFamily="49" charset="0"/>
              <a:buChar char="o"/>
            </a:pPr>
            <a:r>
              <a:rPr lang="en-US" sz="1400">
                <a:solidFill>
                  <a:schemeClr val="accent2"/>
                </a:solidFill>
                <a:effectLst/>
                <a:ea typeface="Calibri" panose="020F0502020204030204" pitchFamily="34" charset="0"/>
                <a:cs typeface="Times New Roman" panose="02020603050405020304" pitchFamily="18" charset="0"/>
              </a:rPr>
              <a:t>In Summer - this will be adjusted to ‘clock time’ (minus the consumption for the last hour of the previous UTC Day) using either actual consumption or Load Shape data – marked as derived clock time reading </a:t>
            </a:r>
            <a:endParaRPr lang="en-GB" sz="1400">
              <a:solidFill>
                <a:schemeClr val="accent2"/>
              </a:solidFill>
              <a:effectLst/>
              <a:ea typeface="Times New Roman" panose="02020603050405020304" pitchFamily="18" charset="0"/>
            </a:endParaRPr>
          </a:p>
          <a:p>
            <a:pPr marL="1143000" lvl="2" indent="-228600">
              <a:buFont typeface="Wingdings" panose="05000000000000000000" pitchFamily="2" charset="2"/>
              <a:buChar char=""/>
            </a:pPr>
            <a:r>
              <a:rPr lang="en-GB" sz="1400">
                <a:solidFill>
                  <a:schemeClr val="accent2"/>
                </a:solidFill>
                <a:effectLst/>
                <a:ea typeface="Calibri" panose="020F0502020204030204" pitchFamily="34" charset="0"/>
              </a:rPr>
              <a:t>X - Derived Reading (Based on Actual)</a:t>
            </a:r>
          </a:p>
          <a:p>
            <a:pPr marL="1143000" lvl="2" indent="-228600">
              <a:buFont typeface="Wingdings" panose="05000000000000000000" pitchFamily="2" charset="2"/>
              <a:buChar char=""/>
            </a:pPr>
            <a:r>
              <a:rPr lang="en-GB" sz="1400">
                <a:solidFill>
                  <a:schemeClr val="accent2"/>
                </a:solidFill>
                <a:effectLst/>
                <a:ea typeface="Calibri" panose="020F0502020204030204" pitchFamily="34" charset="0"/>
              </a:rPr>
              <a:t>Y - Derived Reading (Based on Estimate)</a:t>
            </a:r>
          </a:p>
          <a:p>
            <a:pPr marL="1337310" fontAlgn="base"/>
            <a:r>
              <a:rPr lang="en-US" sz="1400">
                <a:solidFill>
                  <a:schemeClr val="accent2"/>
                </a:solidFill>
                <a:effectLst/>
                <a:ea typeface="Calibri" panose="020F0502020204030204" pitchFamily="34" charset="0"/>
                <a:cs typeface="Times New Roman" panose="02020603050405020304" pitchFamily="18" charset="0"/>
              </a:rPr>
              <a:t> </a:t>
            </a:r>
            <a:endParaRPr lang="en-GB" sz="1400">
              <a:solidFill>
                <a:schemeClr val="accent2"/>
              </a:solidFill>
              <a:effectLst/>
              <a:ea typeface="Times New Roman" panose="02020603050405020304" pitchFamily="18" charset="0"/>
            </a:endParaRPr>
          </a:p>
          <a:p>
            <a:pPr marL="342900" lvl="0" indent="-342900" fontAlgn="base">
              <a:buFont typeface="Symbol" panose="05050102010706020507" pitchFamily="18" charset="2"/>
              <a:buChar char=""/>
            </a:pPr>
            <a:r>
              <a:rPr lang="en-US" sz="1400">
                <a:solidFill>
                  <a:schemeClr val="accent2"/>
                </a:solidFill>
                <a:effectLst/>
                <a:ea typeface="Calibri" panose="020F0502020204030204" pitchFamily="34" charset="0"/>
                <a:cs typeface="Times New Roman" panose="02020603050405020304" pitchFamily="18" charset="0"/>
              </a:rPr>
              <a:t>The Outgoing SDS shares the Supplier Transfer Read with the Outgoing Supplier, Incoming Data Service and Incoming Supplier on the IF-041</a:t>
            </a:r>
            <a:r>
              <a:rPr lang="en-GB" sz="1400">
                <a:solidFill>
                  <a:schemeClr val="accent2"/>
                </a:solidFill>
                <a:effectLst/>
                <a:ea typeface="Calibri" panose="020F0502020204030204" pitchFamily="34" charset="0"/>
                <a:cs typeface="Times New Roman" panose="02020603050405020304" pitchFamily="18" charset="0"/>
              </a:rPr>
              <a:t>​</a:t>
            </a:r>
            <a:endParaRPr lang="en-GB" sz="1400">
              <a:solidFill>
                <a:schemeClr val="accent2"/>
              </a:solidFill>
              <a:effectLst/>
              <a:ea typeface="Times New Roman" panose="02020603050405020304" pitchFamily="18" charset="0"/>
            </a:endParaRPr>
          </a:p>
          <a:p>
            <a:pPr fontAlgn="base"/>
            <a:r>
              <a:rPr lang="en-GB" sz="1400">
                <a:solidFill>
                  <a:schemeClr val="accent2"/>
                </a:solidFill>
                <a:effectLst/>
                <a:ea typeface="Calibri" panose="020F0502020204030204" pitchFamily="34" charset="0"/>
                <a:cs typeface="Times New Roman" panose="02020603050405020304" pitchFamily="18" charset="0"/>
              </a:rPr>
              <a:t> </a:t>
            </a:r>
            <a:endParaRPr lang="en-GB" sz="1400">
              <a:solidFill>
                <a:schemeClr val="accent2"/>
              </a:solidFill>
              <a:effectLst/>
              <a:ea typeface="Times New Roman" panose="02020603050405020304" pitchFamily="18" charset="0"/>
            </a:endParaRPr>
          </a:p>
          <a:p>
            <a:pPr fontAlgn="base"/>
            <a:r>
              <a:rPr lang="en-US" sz="1400">
                <a:solidFill>
                  <a:schemeClr val="accent2"/>
                </a:solidFill>
                <a:effectLst/>
                <a:ea typeface="Calibri" panose="020F0502020204030204" pitchFamily="34" charset="0"/>
                <a:cs typeface="Times New Roman" panose="02020603050405020304" pitchFamily="18" charset="0"/>
              </a:rPr>
              <a:t> </a:t>
            </a:r>
            <a:endParaRPr lang="en-GB" sz="1400">
              <a:solidFill>
                <a:schemeClr val="accent2"/>
              </a:solidFill>
              <a:effectLst/>
              <a:ea typeface="Times New Roman" panose="02020603050405020304" pitchFamily="18" charset="0"/>
            </a:endParaRPr>
          </a:p>
          <a:p>
            <a:pPr marL="342900" lvl="0" indent="-342900" fontAlgn="base">
              <a:buFont typeface="Symbol" panose="05050102010706020507" pitchFamily="18" charset="2"/>
              <a:buChar char=""/>
            </a:pPr>
            <a:r>
              <a:rPr lang="en-US" sz="1400">
                <a:solidFill>
                  <a:schemeClr val="accent2"/>
                </a:solidFill>
                <a:effectLst/>
                <a:ea typeface="Calibri" panose="020F0502020204030204" pitchFamily="34" charset="0"/>
                <a:cs typeface="Times New Roman" panose="02020603050405020304" pitchFamily="18" charset="0"/>
              </a:rPr>
              <a:t>The Outgoing SDS will split Consumption Data on the day of their de-appointment during British Summer Time into two separate IF-021 messages. </a:t>
            </a:r>
            <a:r>
              <a:rPr lang="en-GB" sz="1400">
                <a:solidFill>
                  <a:schemeClr val="accent2"/>
                </a:solidFill>
                <a:effectLst/>
                <a:ea typeface="Calibri" panose="020F0502020204030204" pitchFamily="34" charset="0"/>
                <a:cs typeface="Times New Roman" panose="02020603050405020304" pitchFamily="18" charset="0"/>
              </a:rPr>
              <a:t>​</a:t>
            </a:r>
            <a:endParaRPr lang="en-GB" sz="1400">
              <a:solidFill>
                <a:schemeClr val="accent2"/>
              </a:solidFill>
              <a:effectLst/>
              <a:ea typeface="Times New Roman" panose="02020603050405020304" pitchFamily="18" charset="0"/>
            </a:endParaRPr>
          </a:p>
          <a:p>
            <a:pPr marL="800100" lvl="1" indent="-342900" fontAlgn="base">
              <a:buFont typeface="Courier New" panose="02070309020205020404" pitchFamily="49" charset="0"/>
              <a:buChar char="o"/>
            </a:pPr>
            <a:r>
              <a:rPr lang="en-US" sz="1400">
                <a:solidFill>
                  <a:schemeClr val="accent2"/>
                </a:solidFill>
                <a:effectLst/>
                <a:ea typeface="Calibri" panose="020F0502020204030204" pitchFamily="34" charset="0"/>
                <a:cs typeface="Times New Roman" panose="02020603050405020304" pitchFamily="18" charset="0"/>
              </a:rPr>
              <a:t>The Consumption Data for the settlement periods prior to the de-appointment date/time should be shared with the Outgoing Supplier. </a:t>
            </a:r>
            <a:r>
              <a:rPr lang="en-GB" sz="1400">
                <a:solidFill>
                  <a:schemeClr val="accent2"/>
                </a:solidFill>
                <a:effectLst/>
                <a:ea typeface="Calibri" panose="020F0502020204030204" pitchFamily="34" charset="0"/>
                <a:cs typeface="Times New Roman" panose="02020603050405020304" pitchFamily="18" charset="0"/>
              </a:rPr>
              <a:t>​</a:t>
            </a:r>
            <a:endParaRPr lang="en-GB" sz="1400">
              <a:solidFill>
                <a:schemeClr val="accent2"/>
              </a:solidFill>
              <a:effectLst/>
              <a:ea typeface="Times New Roman" panose="02020603050405020304" pitchFamily="18" charset="0"/>
            </a:endParaRPr>
          </a:p>
          <a:p>
            <a:pPr marL="800100" lvl="1" indent="-342900" fontAlgn="base">
              <a:buFont typeface="Courier New" panose="02070309020205020404" pitchFamily="49" charset="0"/>
              <a:buChar char="o"/>
            </a:pPr>
            <a:r>
              <a:rPr lang="en-US" sz="1400">
                <a:solidFill>
                  <a:schemeClr val="accent2"/>
                </a:solidFill>
                <a:effectLst/>
                <a:ea typeface="Calibri" panose="020F0502020204030204" pitchFamily="34" charset="0"/>
                <a:cs typeface="Times New Roman" panose="02020603050405020304" pitchFamily="18" charset="0"/>
              </a:rPr>
              <a:t>Consumption Data between the de-appointment date/time and the end of the UTC Settlement day should be shared with the Incoming Sup</a:t>
            </a:r>
            <a:r>
              <a:rPr lang="en-GB" sz="1400">
                <a:solidFill>
                  <a:schemeClr val="accent2"/>
                </a:solidFill>
                <a:effectLst/>
                <a:ea typeface="Calibri" panose="020F0502020204030204" pitchFamily="34" charset="0"/>
                <a:cs typeface="Times New Roman" panose="02020603050405020304" pitchFamily="18" charset="0"/>
              </a:rPr>
              <a:t>​plier</a:t>
            </a:r>
            <a:endParaRPr lang="en-GB" sz="1400">
              <a:solidFill>
                <a:schemeClr val="accent2"/>
              </a:solidFill>
              <a:effectLst/>
              <a:ea typeface="Times New Roman" panose="02020603050405020304" pitchFamily="18" charset="0"/>
            </a:endParaRPr>
          </a:p>
        </p:txBody>
      </p:sp>
      <p:sp>
        <p:nvSpPr>
          <p:cNvPr id="5" name="Text Placeholder 5">
            <a:extLst>
              <a:ext uri="{FF2B5EF4-FFF2-40B4-BE49-F238E27FC236}">
                <a16:creationId xmlns:a16="http://schemas.microsoft.com/office/drawing/2014/main" id="{1644255F-EDC1-6A2F-90A6-55F9625785B0}"/>
              </a:ext>
            </a:extLst>
          </p:cNvPr>
          <p:cNvSpPr txBox="1">
            <a:spLocks/>
          </p:cNvSpPr>
          <p:nvPr/>
        </p:nvSpPr>
        <p:spPr>
          <a:xfrm>
            <a:off x="309798" y="929379"/>
            <a:ext cx="11572404" cy="35558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chemeClr val="accent2"/>
                </a:solidFill>
                <a:cs typeface="Arial"/>
              </a:rPr>
              <a:t>Outgoing Data Service</a:t>
            </a:r>
          </a:p>
        </p:txBody>
      </p:sp>
      <p:sp>
        <p:nvSpPr>
          <p:cNvPr id="7" name="Title 1">
            <a:extLst>
              <a:ext uri="{FF2B5EF4-FFF2-40B4-BE49-F238E27FC236}">
                <a16:creationId xmlns:a16="http://schemas.microsoft.com/office/drawing/2014/main" id="{001F054C-73BC-EE6C-D436-84A948BAB1C2}"/>
              </a:ext>
            </a:extLst>
          </p:cNvPr>
          <p:cNvSpPr>
            <a:spLocks noGrp="1"/>
          </p:cNvSpPr>
          <p:nvPr>
            <p:ph type="title"/>
          </p:nvPr>
        </p:nvSpPr>
        <p:spPr>
          <a:xfrm>
            <a:off x="309797" y="332509"/>
            <a:ext cx="5786203" cy="331106"/>
          </a:xfrm>
        </p:spPr>
        <p:txBody>
          <a:bodyPr/>
          <a:lstStyle/>
          <a:p>
            <a:r>
              <a:rPr lang="en-US">
                <a:latin typeface="Suisse Intl Book" panose="020B0504000000000000" pitchFamily="34" charset="-78"/>
                <a:cs typeface="Suisse Intl Book"/>
              </a:rPr>
              <a:t>Clock Change Design – Updates to SDS Method Statement: Context and Scenarios</a:t>
            </a:r>
            <a:endParaRPr lang="en-GB">
              <a:latin typeface="Suisse Intl Book" panose="020B0504000000000000" pitchFamily="34" charset="-78"/>
              <a:cs typeface="Suisse Intl Book" panose="020B0504000000000000" pitchFamily="34" charset="-78"/>
            </a:endParaRPr>
          </a:p>
        </p:txBody>
      </p:sp>
    </p:spTree>
    <p:extLst>
      <p:ext uri="{BB962C8B-B14F-4D97-AF65-F5344CB8AC3E}">
        <p14:creationId xmlns:p14="http://schemas.microsoft.com/office/powerpoint/2010/main" val="3218154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4AE697F-1CC2-350E-37A4-CBD392A3AA49}"/>
              </a:ext>
            </a:extLst>
          </p:cNvPr>
          <p:cNvSpPr txBox="1"/>
          <p:nvPr/>
        </p:nvSpPr>
        <p:spPr>
          <a:xfrm>
            <a:off x="443884" y="1550724"/>
            <a:ext cx="10508941" cy="2252796"/>
          </a:xfrm>
          <a:prstGeom prst="rect">
            <a:avLst/>
          </a:prstGeom>
          <a:noFill/>
        </p:spPr>
        <p:txBody>
          <a:bodyPr wrap="square">
            <a:spAutoFit/>
          </a:bodyPr>
          <a:lstStyle/>
          <a:p>
            <a:pPr fontAlgn="base">
              <a:lnSpc>
                <a:spcPct val="107000"/>
              </a:lnSpc>
              <a:spcAft>
                <a:spcPts val="800"/>
              </a:spcAft>
            </a:pPr>
            <a:r>
              <a:rPr lang="en-US" sz="1400">
                <a:solidFill>
                  <a:schemeClr val="accent2"/>
                </a:solidFill>
                <a:effectLst/>
                <a:ea typeface="Calibri" panose="020F0502020204030204" pitchFamily="34" charset="0"/>
                <a:cs typeface="Calibri" panose="020F0502020204030204" pitchFamily="34" charset="0"/>
              </a:rPr>
              <a:t>The Incoming Data Service is responsible for submitting consumption for the full Settlement/UTC Day  D, i.e. the UTC day following the Change of Supplier/Service​</a:t>
            </a:r>
            <a:endParaRPr lang="en-GB" sz="1400">
              <a:solidFill>
                <a:schemeClr val="accent2"/>
              </a:solidFill>
              <a:effectLst/>
              <a:ea typeface="Calibri" panose="020F0502020204030204" pitchFamily="34" charset="0"/>
              <a:cs typeface="Calibri" panose="020F0502020204030204" pitchFamily="34" charset="0"/>
            </a:endParaRPr>
          </a:p>
          <a:p>
            <a:pPr marL="342900" lvl="0" indent="-342900" fontAlgn="base">
              <a:lnSpc>
                <a:spcPct val="107000"/>
              </a:lnSpc>
              <a:buFont typeface="Symbol" panose="05050102010706020507" pitchFamily="18" charset="2"/>
              <a:buChar char=""/>
            </a:pPr>
            <a:r>
              <a:rPr lang="en-US" sz="1400">
                <a:solidFill>
                  <a:schemeClr val="accent2"/>
                </a:solidFill>
                <a:effectLst/>
                <a:ea typeface="Calibri" panose="020F0502020204030204" pitchFamily="34" charset="0"/>
                <a:cs typeface="Calibri" panose="020F0502020204030204" pitchFamily="34" charset="0"/>
              </a:rPr>
              <a:t>The Incoming SDS uses the Midnight UTC Reading  from the meter as the start position (applies both Winter &amp; Summer)​</a:t>
            </a:r>
            <a:endParaRPr lang="en-GB" sz="1400">
              <a:solidFill>
                <a:schemeClr val="accent2"/>
              </a:solidFill>
              <a:effectLst/>
              <a:ea typeface="Calibri" panose="020F0502020204030204" pitchFamily="34" charset="0"/>
              <a:cs typeface="Calibri" panose="020F0502020204030204" pitchFamily="34" charset="0"/>
            </a:endParaRPr>
          </a:p>
          <a:p>
            <a:pPr marL="342900" lvl="0" indent="-342900" fontAlgn="base">
              <a:lnSpc>
                <a:spcPct val="107000"/>
              </a:lnSpc>
              <a:buFont typeface="Symbol" panose="05050102010706020507" pitchFamily="18" charset="2"/>
              <a:buChar char=""/>
            </a:pPr>
            <a:r>
              <a:rPr lang="en-US" sz="1400">
                <a:solidFill>
                  <a:schemeClr val="accent2"/>
                </a:solidFill>
                <a:effectLst/>
                <a:ea typeface="Calibri" panose="020F0502020204030204" pitchFamily="34" charset="0"/>
                <a:cs typeface="Calibri" panose="020F0502020204030204" pitchFamily="34" charset="0"/>
              </a:rPr>
              <a:t>If an actual reading is unavailable, the Incoming SDS uses the Supplier Transfer Reading provided by the Outgoing SDS​</a:t>
            </a:r>
            <a:endParaRPr lang="en-GB" sz="1400">
              <a:solidFill>
                <a:schemeClr val="accent2"/>
              </a:solidFill>
              <a:effectLst/>
              <a:ea typeface="Calibri" panose="020F0502020204030204" pitchFamily="34" charset="0"/>
              <a:cs typeface="Calibri" panose="020F0502020204030204" pitchFamily="34" charset="0"/>
            </a:endParaRPr>
          </a:p>
          <a:p>
            <a:pPr marL="742950" lvl="1" indent="-285750" fontAlgn="base">
              <a:lnSpc>
                <a:spcPct val="107000"/>
              </a:lnSpc>
              <a:buFont typeface="Courier New" panose="02070309020205020404" pitchFamily="49" charset="0"/>
              <a:buChar char="o"/>
            </a:pPr>
            <a:r>
              <a:rPr lang="en-US" sz="1400">
                <a:solidFill>
                  <a:schemeClr val="accent2"/>
                </a:solidFill>
                <a:effectLst/>
                <a:ea typeface="Calibri" panose="020F0502020204030204" pitchFamily="34" charset="0"/>
                <a:cs typeface="Calibri" panose="020F0502020204030204" pitchFamily="34" charset="0"/>
              </a:rPr>
              <a:t>In Winter - this reading can be used ‘unchanged’​</a:t>
            </a:r>
            <a:endParaRPr lang="en-GB" sz="1400">
              <a:solidFill>
                <a:schemeClr val="accent2"/>
              </a:solidFill>
              <a:effectLst/>
              <a:ea typeface="Calibri" panose="020F0502020204030204" pitchFamily="34" charset="0"/>
              <a:cs typeface="Calibri" panose="020F0502020204030204" pitchFamily="34" charset="0"/>
            </a:endParaRPr>
          </a:p>
          <a:p>
            <a:pPr marL="742950" lvl="1" indent="-285750" fontAlgn="base">
              <a:lnSpc>
                <a:spcPct val="107000"/>
              </a:lnSpc>
              <a:buFont typeface="Courier New" panose="02070309020205020404" pitchFamily="49" charset="0"/>
              <a:buChar char="o"/>
            </a:pPr>
            <a:r>
              <a:rPr lang="en-US" sz="1400">
                <a:solidFill>
                  <a:schemeClr val="accent2"/>
                </a:solidFill>
                <a:effectLst/>
                <a:ea typeface="Calibri" panose="020F0502020204030204" pitchFamily="34" charset="0"/>
                <a:cs typeface="Calibri" panose="020F0502020204030204" pitchFamily="34" charset="0"/>
              </a:rPr>
              <a:t>In Summer – use Supplier Transfer Reading, adjusted to add on the consumption received from the outgoing SDS on the IF-021​</a:t>
            </a:r>
            <a:endParaRPr lang="en-GB" sz="1400">
              <a:solidFill>
                <a:schemeClr val="accent2"/>
              </a:solidFill>
              <a:effectLst/>
              <a:ea typeface="Calibri" panose="020F0502020204030204" pitchFamily="34" charset="0"/>
              <a:cs typeface="Calibri" panose="020F0502020204030204" pitchFamily="34" charset="0"/>
            </a:endParaRPr>
          </a:p>
          <a:p>
            <a:pPr marL="342900" lvl="0" indent="-342900" fontAlgn="base">
              <a:lnSpc>
                <a:spcPct val="107000"/>
              </a:lnSpc>
              <a:spcAft>
                <a:spcPts val="800"/>
              </a:spcAft>
              <a:buFont typeface="Symbol" panose="05050102010706020507" pitchFamily="18" charset="2"/>
              <a:buChar char=""/>
            </a:pPr>
            <a:r>
              <a:rPr lang="en-US" sz="1400">
                <a:solidFill>
                  <a:schemeClr val="accent2"/>
                </a:solidFill>
                <a:effectLst/>
                <a:ea typeface="Calibri" panose="020F0502020204030204" pitchFamily="34" charset="0"/>
                <a:cs typeface="Calibri" panose="020F0502020204030204" pitchFamily="34" charset="0"/>
              </a:rPr>
              <a:t>None of these readings need to be shared with the Incoming Supplier as they have already received the Supplier Transfer Reading from the outgoing SDS</a:t>
            </a:r>
            <a:endParaRPr lang="en-GB" sz="1400">
              <a:solidFill>
                <a:schemeClr val="accent2"/>
              </a:solidFill>
              <a:effectLst/>
              <a:ea typeface="Calibri" panose="020F0502020204030204" pitchFamily="34" charset="0"/>
              <a:cs typeface="Calibri" panose="020F0502020204030204" pitchFamily="34" charset="0"/>
            </a:endParaRPr>
          </a:p>
        </p:txBody>
      </p:sp>
      <p:sp>
        <p:nvSpPr>
          <p:cNvPr id="12" name="Text Placeholder 5">
            <a:extLst>
              <a:ext uri="{FF2B5EF4-FFF2-40B4-BE49-F238E27FC236}">
                <a16:creationId xmlns:a16="http://schemas.microsoft.com/office/drawing/2014/main" id="{BD71E857-8019-B069-D20B-863889250D99}"/>
              </a:ext>
            </a:extLst>
          </p:cNvPr>
          <p:cNvSpPr txBox="1">
            <a:spLocks/>
          </p:cNvSpPr>
          <p:nvPr/>
        </p:nvSpPr>
        <p:spPr>
          <a:xfrm>
            <a:off x="309798" y="929379"/>
            <a:ext cx="11572404" cy="35558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chemeClr val="accent2"/>
                </a:solidFill>
                <a:cs typeface="Arial"/>
              </a:rPr>
              <a:t>Incoming Data Service – Standard Scenario</a:t>
            </a:r>
          </a:p>
        </p:txBody>
      </p:sp>
      <p:sp>
        <p:nvSpPr>
          <p:cNvPr id="4" name="Title 1">
            <a:extLst>
              <a:ext uri="{FF2B5EF4-FFF2-40B4-BE49-F238E27FC236}">
                <a16:creationId xmlns:a16="http://schemas.microsoft.com/office/drawing/2014/main" id="{37D3E07D-01A8-0E9C-1795-77B76C16811C}"/>
              </a:ext>
            </a:extLst>
          </p:cNvPr>
          <p:cNvSpPr>
            <a:spLocks noGrp="1"/>
          </p:cNvSpPr>
          <p:nvPr>
            <p:ph type="title"/>
          </p:nvPr>
        </p:nvSpPr>
        <p:spPr>
          <a:xfrm>
            <a:off x="309797" y="332509"/>
            <a:ext cx="5786203" cy="331106"/>
          </a:xfrm>
        </p:spPr>
        <p:txBody>
          <a:bodyPr/>
          <a:lstStyle/>
          <a:p>
            <a:r>
              <a:rPr lang="en-US">
                <a:latin typeface="Suisse Intl Book" panose="020B0504000000000000" pitchFamily="34" charset="-78"/>
                <a:cs typeface="Suisse Intl Book"/>
              </a:rPr>
              <a:t>Clock Change Design – Updates to SDS Method Statement: Context and Scenarios</a:t>
            </a:r>
            <a:endParaRPr lang="en-GB">
              <a:latin typeface="Suisse Intl Book" panose="020B0504000000000000" pitchFamily="34" charset="-78"/>
              <a:cs typeface="Suisse Intl Book" panose="020B0504000000000000" pitchFamily="34" charset="-78"/>
            </a:endParaRPr>
          </a:p>
        </p:txBody>
      </p:sp>
    </p:spTree>
    <p:extLst>
      <p:ext uri="{BB962C8B-B14F-4D97-AF65-F5344CB8AC3E}">
        <p14:creationId xmlns:p14="http://schemas.microsoft.com/office/powerpoint/2010/main" val="4019952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4AE697F-1CC2-350E-37A4-CBD392A3AA49}"/>
              </a:ext>
            </a:extLst>
          </p:cNvPr>
          <p:cNvSpPr txBox="1"/>
          <p:nvPr/>
        </p:nvSpPr>
        <p:spPr>
          <a:xfrm>
            <a:off x="443884" y="1550724"/>
            <a:ext cx="10508941" cy="3510576"/>
          </a:xfrm>
          <a:prstGeom prst="rect">
            <a:avLst/>
          </a:prstGeom>
          <a:noFill/>
        </p:spPr>
        <p:txBody>
          <a:bodyPr wrap="square">
            <a:spAutoFit/>
          </a:bodyPr>
          <a:lstStyle/>
          <a:p>
            <a:pPr>
              <a:lnSpc>
                <a:spcPct val="107000"/>
              </a:lnSpc>
              <a:spcAft>
                <a:spcPts val="800"/>
              </a:spcAft>
            </a:pPr>
            <a:r>
              <a:rPr lang="en-US" sz="1400">
                <a:solidFill>
                  <a:schemeClr val="accent2"/>
                </a:solidFill>
                <a:effectLst/>
                <a:ea typeface="Calibri" panose="020F0502020204030204" pitchFamily="34" charset="0"/>
                <a:cs typeface="Times New Roman" panose="02020603050405020304" pitchFamily="18" charset="0"/>
              </a:rPr>
              <a:t>Where an Outgoing SDS fails to send a Supplier Transfer Reading</a:t>
            </a:r>
            <a:r>
              <a:rPr lang="en-GB" sz="1400">
                <a:solidFill>
                  <a:schemeClr val="accent2"/>
                </a:solidFill>
                <a:effectLst/>
                <a:ea typeface="Calibri" panose="020F0502020204030204" pitchFamily="34" charset="0"/>
                <a:cs typeface="Times New Roman" panose="02020603050405020304" pitchFamily="18" charset="0"/>
              </a:rPr>
              <a:t>​</a:t>
            </a:r>
          </a:p>
          <a:p>
            <a:pPr marL="342900" lvl="0" indent="-342900" fontAlgn="base">
              <a:buFont typeface="Symbol" panose="05050102010706020507" pitchFamily="18" charset="2"/>
              <a:buChar char=""/>
            </a:pPr>
            <a:r>
              <a:rPr lang="en-US" sz="1400">
                <a:solidFill>
                  <a:schemeClr val="accent2"/>
                </a:solidFill>
                <a:effectLst/>
                <a:ea typeface="Calibri" panose="020F0502020204030204" pitchFamily="34" charset="0"/>
                <a:cs typeface="Times New Roman" panose="02020603050405020304" pitchFamily="18" charset="0"/>
              </a:rPr>
              <a:t>The Supplier(s) would have to initiate the SAR process, and</a:t>
            </a:r>
            <a:r>
              <a:rPr lang="en-GB" sz="1400">
                <a:solidFill>
                  <a:schemeClr val="accent2"/>
                </a:solidFill>
                <a:effectLst/>
                <a:ea typeface="Calibri" panose="020F0502020204030204" pitchFamily="34" charset="0"/>
                <a:cs typeface="Times New Roman" panose="02020603050405020304" pitchFamily="18" charset="0"/>
              </a:rPr>
              <a:t>​</a:t>
            </a:r>
            <a:endParaRPr lang="en-GB" sz="1400">
              <a:solidFill>
                <a:schemeClr val="accent2"/>
              </a:solidFill>
              <a:effectLst/>
              <a:ea typeface="Times New Roman" panose="02020603050405020304" pitchFamily="18" charset="0"/>
            </a:endParaRPr>
          </a:p>
          <a:p>
            <a:pPr marL="342900" lvl="0" indent="-342900" fontAlgn="base">
              <a:buFont typeface="Symbol" panose="05050102010706020507" pitchFamily="18" charset="2"/>
              <a:buChar char=""/>
            </a:pPr>
            <a:r>
              <a:rPr lang="en-US" sz="1400">
                <a:solidFill>
                  <a:schemeClr val="accent2"/>
                </a:solidFill>
                <a:effectLst/>
                <a:ea typeface="Calibri" panose="020F0502020204030204" pitchFamily="34" charset="0"/>
                <a:cs typeface="Times New Roman" panose="02020603050405020304" pitchFamily="18" charset="0"/>
              </a:rPr>
              <a:t>The Incoming SDS should:</a:t>
            </a:r>
            <a:r>
              <a:rPr lang="en-GB" sz="1400">
                <a:solidFill>
                  <a:schemeClr val="accent2"/>
                </a:solidFill>
                <a:effectLst/>
                <a:ea typeface="Calibri" panose="020F0502020204030204" pitchFamily="34" charset="0"/>
                <a:cs typeface="Times New Roman" panose="02020603050405020304" pitchFamily="18" charset="0"/>
              </a:rPr>
              <a:t>​</a:t>
            </a:r>
            <a:endParaRPr lang="en-GB" sz="1400">
              <a:solidFill>
                <a:schemeClr val="accent2"/>
              </a:solidFill>
              <a:effectLst/>
              <a:ea typeface="Times New Roman" panose="02020603050405020304" pitchFamily="18" charset="0"/>
            </a:endParaRPr>
          </a:p>
          <a:p>
            <a:pPr marL="742950" lvl="1" indent="-285750" fontAlgn="base">
              <a:buFont typeface="Courier New" panose="02070309020205020404" pitchFamily="49" charset="0"/>
              <a:buChar char="o"/>
            </a:pPr>
            <a:r>
              <a:rPr lang="en-US" sz="1400">
                <a:solidFill>
                  <a:schemeClr val="accent2"/>
                </a:solidFill>
                <a:effectLst/>
                <a:ea typeface="Calibri" panose="020F0502020204030204" pitchFamily="34" charset="0"/>
                <a:cs typeface="Times New Roman" panose="02020603050405020304" pitchFamily="18" charset="0"/>
              </a:rPr>
              <a:t>If an actual reading from the meter has been obtained, use this reading as the starting position</a:t>
            </a:r>
            <a:r>
              <a:rPr lang="en-GB" sz="1400">
                <a:solidFill>
                  <a:schemeClr val="accent2"/>
                </a:solidFill>
                <a:effectLst/>
                <a:ea typeface="Calibri" panose="020F0502020204030204" pitchFamily="34" charset="0"/>
                <a:cs typeface="Times New Roman" panose="02020603050405020304" pitchFamily="18" charset="0"/>
              </a:rPr>
              <a:t>​</a:t>
            </a:r>
            <a:endParaRPr lang="en-GB" sz="1400">
              <a:solidFill>
                <a:schemeClr val="accent2"/>
              </a:solidFill>
              <a:effectLst/>
              <a:ea typeface="Times New Roman" panose="02020603050405020304" pitchFamily="18" charset="0"/>
            </a:endParaRPr>
          </a:p>
          <a:p>
            <a:pPr marL="742950" lvl="1" indent="-285750" fontAlgn="base">
              <a:buFont typeface="Courier New" panose="02070309020205020404" pitchFamily="49" charset="0"/>
              <a:buChar char="o"/>
            </a:pPr>
            <a:r>
              <a:rPr lang="en-US" sz="1400">
                <a:solidFill>
                  <a:schemeClr val="accent2"/>
                </a:solidFill>
                <a:effectLst/>
                <a:ea typeface="Calibri" panose="020F0502020204030204" pitchFamily="34" charset="0"/>
                <a:cs typeface="Times New Roman" panose="02020603050405020304" pitchFamily="18" charset="0"/>
              </a:rPr>
              <a:t>If neither is available then the SDS would need to wait for a SAR to be agreed or the next actual read to become available. Default data would apply during the wait period.</a:t>
            </a:r>
            <a:endParaRPr lang="en-GB" sz="1400">
              <a:solidFill>
                <a:schemeClr val="accent2"/>
              </a:solidFill>
              <a:effectLst/>
              <a:ea typeface="Times New Roman" panose="02020603050405020304" pitchFamily="18" charset="0"/>
            </a:endParaRPr>
          </a:p>
          <a:p>
            <a:pPr marL="914400" fontAlgn="base"/>
            <a:r>
              <a:rPr lang="en-GB" sz="1400">
                <a:solidFill>
                  <a:schemeClr val="accent2"/>
                </a:solidFill>
                <a:effectLst/>
                <a:ea typeface="Calibri" panose="020F0502020204030204" pitchFamily="34" charset="0"/>
                <a:cs typeface="Times New Roman" panose="02020603050405020304" pitchFamily="18" charset="0"/>
              </a:rPr>
              <a:t>​</a:t>
            </a:r>
            <a:endParaRPr lang="en-GB" sz="1400">
              <a:solidFill>
                <a:schemeClr val="accent2"/>
              </a:solidFill>
              <a:effectLst/>
              <a:ea typeface="Times New Roman" panose="02020603050405020304" pitchFamily="18" charset="0"/>
            </a:endParaRPr>
          </a:p>
          <a:p>
            <a:pPr fontAlgn="base"/>
            <a:r>
              <a:rPr lang="en-US" sz="1400">
                <a:solidFill>
                  <a:schemeClr val="accent2"/>
                </a:solidFill>
                <a:effectLst/>
                <a:ea typeface="Calibri" panose="020F0502020204030204" pitchFamily="34" charset="0"/>
                <a:cs typeface="Times New Roman" panose="02020603050405020304" pitchFamily="18" charset="0"/>
              </a:rPr>
              <a:t>Where and Outgoing SDS fails to send the Consumption Split to the Incoming SDS</a:t>
            </a:r>
            <a:r>
              <a:rPr lang="en-GB" sz="1400">
                <a:solidFill>
                  <a:schemeClr val="accent2"/>
                </a:solidFill>
                <a:effectLst/>
                <a:ea typeface="Calibri" panose="020F0502020204030204" pitchFamily="34" charset="0"/>
                <a:cs typeface="Times New Roman" panose="02020603050405020304" pitchFamily="18" charset="0"/>
              </a:rPr>
              <a:t>​</a:t>
            </a:r>
            <a:endParaRPr lang="en-GB" sz="1400">
              <a:solidFill>
                <a:schemeClr val="accent2"/>
              </a:solidFill>
              <a:effectLst/>
              <a:ea typeface="Times New Roman" panose="02020603050405020304" pitchFamily="18" charset="0"/>
            </a:endParaRPr>
          </a:p>
          <a:p>
            <a:pPr marL="457200" fontAlgn="base"/>
            <a:r>
              <a:rPr lang="en-US" sz="1400">
                <a:solidFill>
                  <a:schemeClr val="accent2"/>
                </a:solidFill>
                <a:effectLst/>
                <a:ea typeface="Calibri" panose="020F0502020204030204" pitchFamily="34" charset="0"/>
                <a:cs typeface="Times New Roman" panose="02020603050405020304" pitchFamily="18" charset="0"/>
              </a:rPr>
              <a:t> </a:t>
            </a:r>
            <a:r>
              <a:rPr lang="en-GB" sz="1400">
                <a:solidFill>
                  <a:schemeClr val="accent2"/>
                </a:solidFill>
                <a:effectLst/>
                <a:ea typeface="Calibri" panose="020F0502020204030204" pitchFamily="34" charset="0"/>
                <a:cs typeface="Times New Roman" panose="02020603050405020304" pitchFamily="18" charset="0"/>
              </a:rPr>
              <a:t>​</a:t>
            </a:r>
            <a:endParaRPr lang="en-GB" sz="1400">
              <a:solidFill>
                <a:schemeClr val="accent2"/>
              </a:solidFill>
              <a:effectLst/>
              <a:ea typeface="Times New Roman" panose="02020603050405020304" pitchFamily="18" charset="0"/>
            </a:endParaRPr>
          </a:p>
          <a:p>
            <a:pPr marL="342900" lvl="0" indent="-342900" fontAlgn="base">
              <a:buFont typeface="Symbol" panose="05050102010706020507" pitchFamily="18" charset="2"/>
              <a:buChar char=""/>
            </a:pPr>
            <a:r>
              <a:rPr lang="en-US" sz="1400">
                <a:solidFill>
                  <a:schemeClr val="accent2"/>
                </a:solidFill>
                <a:effectLst/>
                <a:ea typeface="Calibri" panose="020F0502020204030204" pitchFamily="34" charset="0"/>
                <a:cs typeface="Times New Roman" panose="02020603050405020304" pitchFamily="18" charset="0"/>
              </a:rPr>
              <a:t>The Incoming SDS should:</a:t>
            </a:r>
            <a:endParaRPr lang="en-GB" sz="1400">
              <a:solidFill>
                <a:schemeClr val="accent2"/>
              </a:solidFill>
              <a:effectLst/>
              <a:ea typeface="Times New Roman" panose="02020603050405020304" pitchFamily="18" charset="0"/>
            </a:endParaRPr>
          </a:p>
          <a:p>
            <a:pPr marL="742950" lvl="1" indent="-285750" fontAlgn="base">
              <a:buFont typeface="Courier New" panose="02070309020205020404" pitchFamily="49" charset="0"/>
              <a:buChar char="o"/>
            </a:pPr>
            <a:r>
              <a:rPr lang="en-US" sz="1400">
                <a:solidFill>
                  <a:schemeClr val="accent2"/>
                </a:solidFill>
                <a:effectLst/>
                <a:ea typeface="Calibri" panose="020F0502020204030204" pitchFamily="34" charset="0"/>
                <a:cs typeface="Times New Roman" panose="02020603050405020304" pitchFamily="18" charset="0"/>
              </a:rPr>
              <a:t>If an actual reading from the meter has been obtained, used this reading as the starting position</a:t>
            </a:r>
            <a:r>
              <a:rPr lang="en-GB" sz="1400">
                <a:solidFill>
                  <a:schemeClr val="accent2"/>
                </a:solidFill>
                <a:effectLst/>
                <a:ea typeface="Calibri" panose="020F0502020204030204" pitchFamily="34" charset="0"/>
                <a:cs typeface="Times New Roman" panose="02020603050405020304" pitchFamily="18" charset="0"/>
              </a:rPr>
              <a:t>​</a:t>
            </a:r>
            <a:endParaRPr lang="en-GB" sz="1400">
              <a:solidFill>
                <a:schemeClr val="accent2"/>
              </a:solidFill>
              <a:effectLst/>
              <a:ea typeface="Times New Roman" panose="02020603050405020304" pitchFamily="18" charset="0"/>
            </a:endParaRPr>
          </a:p>
          <a:p>
            <a:pPr marL="742950" lvl="1" indent="-285750" fontAlgn="base">
              <a:buFont typeface="Courier New" panose="02070309020205020404" pitchFamily="49" charset="0"/>
              <a:buChar char="o"/>
            </a:pPr>
            <a:r>
              <a:rPr lang="en-US" sz="1400">
                <a:solidFill>
                  <a:schemeClr val="accent2"/>
                </a:solidFill>
                <a:effectLst/>
                <a:ea typeface="Calibri" panose="020F0502020204030204" pitchFamily="34" charset="0"/>
                <a:cs typeface="Times New Roman" panose="02020603050405020304" pitchFamily="18" charset="0"/>
              </a:rPr>
              <a:t>Use the Supplier Transfer reading to estimate a starting position (</a:t>
            </a:r>
            <a:r>
              <a:rPr lang="en-US" sz="1400" err="1">
                <a:solidFill>
                  <a:schemeClr val="accent2"/>
                </a:solidFill>
                <a:effectLst/>
                <a:ea typeface="Calibri" panose="020F0502020204030204" pitchFamily="34" charset="0"/>
                <a:cs typeface="Times New Roman" panose="02020603050405020304" pitchFamily="18" charset="0"/>
              </a:rPr>
              <a:t>ie</a:t>
            </a:r>
            <a:r>
              <a:rPr lang="en-US" sz="1400">
                <a:solidFill>
                  <a:schemeClr val="accent2"/>
                </a:solidFill>
                <a:effectLst/>
                <a:ea typeface="Calibri" panose="020F0502020204030204" pitchFamily="34" charset="0"/>
                <a:cs typeface="Times New Roman" panose="02020603050405020304" pitchFamily="18" charset="0"/>
              </a:rPr>
              <a:t> use Annual Consumption and Load Shapes to estimate the last hour of the previous UTC day to arrive at a starting point)</a:t>
            </a:r>
            <a:r>
              <a:rPr lang="en-US" sz="1400">
                <a:solidFill>
                  <a:schemeClr val="accent2"/>
                </a:solidFill>
                <a:effectLst/>
                <a:ea typeface="Times New Roman" panose="02020603050405020304" pitchFamily="18" charset="0"/>
              </a:rPr>
              <a:t> </a:t>
            </a:r>
            <a:endParaRPr lang="en-GB" sz="1400">
              <a:solidFill>
                <a:schemeClr val="accent2"/>
              </a:solidFill>
              <a:effectLst/>
              <a:ea typeface="Times New Roman" panose="02020603050405020304" pitchFamily="18" charset="0"/>
            </a:endParaRPr>
          </a:p>
          <a:p>
            <a:pPr>
              <a:lnSpc>
                <a:spcPct val="107000"/>
              </a:lnSpc>
              <a:spcAft>
                <a:spcPts val="800"/>
              </a:spcAft>
            </a:pPr>
            <a:r>
              <a:rPr lang="en-US" sz="1400">
                <a:solidFill>
                  <a:schemeClr val="accent2"/>
                </a:solidFill>
                <a:effectLst/>
                <a:ea typeface="Calibri" panose="020F0502020204030204" pitchFamily="34" charset="0"/>
                <a:cs typeface="Times New Roman" panose="02020603050405020304" pitchFamily="18" charset="0"/>
              </a:rPr>
              <a:t> </a:t>
            </a:r>
            <a:endParaRPr lang="en-GB" sz="1400">
              <a:solidFill>
                <a:schemeClr val="accent2"/>
              </a:solidFill>
              <a:effectLst/>
              <a:ea typeface="Calibri" panose="020F0502020204030204" pitchFamily="34" charset="0"/>
              <a:cs typeface="Times New Roman" panose="02020603050405020304" pitchFamily="18" charset="0"/>
            </a:endParaRPr>
          </a:p>
          <a:p>
            <a:pPr>
              <a:lnSpc>
                <a:spcPts val="1300"/>
              </a:lnSpc>
              <a:spcAft>
                <a:spcPts val="600"/>
              </a:spcAft>
            </a:pPr>
            <a:r>
              <a:rPr lang="en-GB" sz="1400">
                <a:solidFill>
                  <a:schemeClr val="accent2"/>
                </a:solidFill>
                <a:effectLst/>
                <a:ea typeface="Calibri" panose="020F0502020204030204" pitchFamily="34" charset="0"/>
                <a:cs typeface="Times New Roman" panose="02020603050405020304" pitchFamily="18" charset="0"/>
              </a:rPr>
              <a:t>Note the SDS could choose not to calculate and issue a Supplier Transfer Read in the case of Change of Data Service only</a:t>
            </a:r>
            <a:r>
              <a:rPr lang="en-GB" sz="1400">
                <a:effectLst/>
                <a:ea typeface="Calibri" panose="020F0502020204030204" pitchFamily="34" charset="0"/>
                <a:cs typeface="Times New Roman" panose="02020603050405020304" pitchFamily="18" charset="0"/>
              </a:rPr>
              <a:t>.</a:t>
            </a:r>
          </a:p>
        </p:txBody>
      </p:sp>
      <p:sp>
        <p:nvSpPr>
          <p:cNvPr id="9" name="Text Placeholder 5">
            <a:extLst>
              <a:ext uri="{FF2B5EF4-FFF2-40B4-BE49-F238E27FC236}">
                <a16:creationId xmlns:a16="http://schemas.microsoft.com/office/drawing/2014/main" id="{5A5F7D7D-E1A1-3CDE-6DD3-A381824C3F4E}"/>
              </a:ext>
            </a:extLst>
          </p:cNvPr>
          <p:cNvSpPr txBox="1">
            <a:spLocks/>
          </p:cNvSpPr>
          <p:nvPr/>
        </p:nvSpPr>
        <p:spPr>
          <a:xfrm>
            <a:off x="309798" y="929379"/>
            <a:ext cx="11572404" cy="35558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chemeClr val="accent2"/>
                </a:solidFill>
                <a:cs typeface="Arial"/>
              </a:rPr>
              <a:t>Incoming SDS - Fall Back Position</a:t>
            </a:r>
          </a:p>
        </p:txBody>
      </p:sp>
      <p:sp>
        <p:nvSpPr>
          <p:cNvPr id="4" name="Title 1">
            <a:extLst>
              <a:ext uri="{FF2B5EF4-FFF2-40B4-BE49-F238E27FC236}">
                <a16:creationId xmlns:a16="http://schemas.microsoft.com/office/drawing/2014/main" id="{791B3AB6-63E7-6512-8CF2-B16096F9D46D}"/>
              </a:ext>
            </a:extLst>
          </p:cNvPr>
          <p:cNvSpPr>
            <a:spLocks noGrp="1"/>
          </p:cNvSpPr>
          <p:nvPr>
            <p:ph type="title"/>
          </p:nvPr>
        </p:nvSpPr>
        <p:spPr>
          <a:xfrm>
            <a:off x="309797" y="332509"/>
            <a:ext cx="5786203" cy="331106"/>
          </a:xfrm>
        </p:spPr>
        <p:txBody>
          <a:bodyPr/>
          <a:lstStyle/>
          <a:p>
            <a:r>
              <a:rPr lang="en-US">
                <a:latin typeface="Suisse Intl Book" panose="020B0504000000000000" pitchFamily="34" charset="-78"/>
                <a:cs typeface="Suisse Intl Book"/>
              </a:rPr>
              <a:t>Clock Change Design – Updates to SDS Method Statement: Context and Scenarios</a:t>
            </a:r>
            <a:endParaRPr lang="en-GB">
              <a:latin typeface="Suisse Intl Book" panose="020B0504000000000000" pitchFamily="34" charset="-78"/>
              <a:cs typeface="Suisse Intl Book" panose="020B0504000000000000" pitchFamily="34" charset="-78"/>
            </a:endParaRPr>
          </a:p>
        </p:txBody>
      </p:sp>
    </p:spTree>
    <p:extLst>
      <p:ext uri="{BB962C8B-B14F-4D97-AF65-F5344CB8AC3E}">
        <p14:creationId xmlns:p14="http://schemas.microsoft.com/office/powerpoint/2010/main" val="419201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F2F91-0D97-4DD8-EFB1-12A170CDB93E}"/>
              </a:ext>
            </a:extLst>
          </p:cNvPr>
          <p:cNvSpPr>
            <a:spLocks noGrp="1"/>
          </p:cNvSpPr>
          <p:nvPr>
            <p:ph type="title"/>
          </p:nvPr>
        </p:nvSpPr>
        <p:spPr/>
        <p:txBody>
          <a:bodyPr/>
          <a:lstStyle/>
          <a:p>
            <a:r>
              <a:rPr lang="en-GB"/>
              <a:t>Introduction</a:t>
            </a:r>
          </a:p>
        </p:txBody>
      </p:sp>
      <p:sp>
        <p:nvSpPr>
          <p:cNvPr id="3" name="Content Placeholder 2">
            <a:extLst>
              <a:ext uri="{FF2B5EF4-FFF2-40B4-BE49-F238E27FC236}">
                <a16:creationId xmlns:a16="http://schemas.microsoft.com/office/drawing/2014/main" id="{4D5BA325-7FC2-EBF2-68ED-C9B6DE69722F}"/>
              </a:ext>
            </a:extLst>
          </p:cNvPr>
          <p:cNvSpPr>
            <a:spLocks noGrp="1"/>
          </p:cNvSpPr>
          <p:nvPr>
            <p:ph idx="1"/>
          </p:nvPr>
        </p:nvSpPr>
        <p:spPr/>
        <p:txBody>
          <a:bodyPr vert="horz" lIns="91440" tIns="45720" rIns="91440" bIns="45720" rtlCol="0" anchor="t">
            <a:normAutofit/>
          </a:bodyPr>
          <a:lstStyle/>
          <a:p>
            <a:pPr marL="0" indent="0">
              <a:buNone/>
            </a:pPr>
            <a:r>
              <a:rPr lang="en-GB" sz="1800"/>
              <a:t>This document details the redline changes to the MHHSP Design Artefacts associated with CR306 </a:t>
            </a:r>
            <a:r>
              <a:rPr lang="en-GB" sz="1800" i="1">
                <a:solidFill>
                  <a:srgbClr val="041425"/>
                </a:solidFill>
                <a:ea typeface="+mn-lt"/>
                <a:cs typeface="+mn-lt"/>
              </a:rPr>
              <a:t>Use of Clock Midnight for Appointments and Reads</a:t>
            </a:r>
            <a:r>
              <a:rPr lang="en-GB" sz="1800"/>
              <a:t>. </a:t>
            </a:r>
          </a:p>
        </p:txBody>
      </p:sp>
      <p:sp>
        <p:nvSpPr>
          <p:cNvPr id="4" name="Slide Number Placeholder 3">
            <a:extLst>
              <a:ext uri="{FF2B5EF4-FFF2-40B4-BE49-F238E27FC236}">
                <a16:creationId xmlns:a16="http://schemas.microsoft.com/office/drawing/2014/main" id="{BCFA786F-7174-CA07-2F1E-8DF47C7B5C1C}"/>
              </a:ext>
            </a:extLst>
          </p:cNvPr>
          <p:cNvSpPr>
            <a:spLocks noGrp="1"/>
          </p:cNvSpPr>
          <p:nvPr>
            <p:ph type="sldNum" sz="quarter" idx="12"/>
          </p:nvPr>
        </p:nvSpPr>
        <p:spPr/>
        <p:txBody>
          <a:bodyPr/>
          <a:lstStyle/>
          <a:p>
            <a:fld id="{6686D369-9439-42D8-91F3-7A4AAD60B482}" type="slidenum">
              <a:rPr lang="en-GB" smtClean="0"/>
              <a:t>2</a:t>
            </a:fld>
            <a:endParaRPr lang="en-GB"/>
          </a:p>
        </p:txBody>
      </p:sp>
    </p:spTree>
    <p:extLst>
      <p:ext uri="{BB962C8B-B14F-4D97-AF65-F5344CB8AC3E}">
        <p14:creationId xmlns:p14="http://schemas.microsoft.com/office/powerpoint/2010/main" val="3264926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97" y="332509"/>
            <a:ext cx="4822272" cy="276338"/>
          </a:xfrm>
        </p:spPr>
        <p:txBody>
          <a:bodyPr/>
          <a:lstStyle/>
          <a:p>
            <a:r>
              <a:rPr lang="en-US">
                <a:latin typeface="Suisse Intl Book" panose="020B0504000000000000" pitchFamily="34" charset="-78"/>
                <a:cs typeface="Suisse Intl Book" panose="020B0504000000000000" pitchFamily="34" charset="-78"/>
              </a:rPr>
              <a:t>Clock Change Design – Impacts &amp; Clarifications</a:t>
            </a:r>
            <a:endParaRPr lang="en-GB">
              <a:latin typeface="Suisse Intl Book" panose="020B0504000000000000" pitchFamily="34" charset="-78"/>
              <a:cs typeface="Suisse Intl Book" panose="020B0504000000000000" pitchFamily="34" charset="-78"/>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C8A1D-C690-374A-BBAF-BE150B79E8D3}" type="slidenum">
              <a:rPr kumimoji="0" lang="en-GB" sz="1150" b="0" i="0" u="none" strike="noStrike" kern="1200" cap="none" spc="0" normalizeH="0" baseline="0" noProof="0" smtClean="0">
                <a:ln>
                  <a:noFill/>
                </a:ln>
                <a:solidFill>
                  <a:srgbClr val="041425"/>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150" b="0" i="0" u="none" strike="noStrike" kern="1200" cap="none" spc="0" normalizeH="0" baseline="0" noProof="0">
              <a:ln>
                <a:noFill/>
              </a:ln>
              <a:solidFill>
                <a:srgbClr val="041425"/>
              </a:solidFill>
              <a:effectLst/>
              <a:uLnTx/>
              <a:uFillTx/>
              <a:latin typeface="Arial" panose="020B0604020202020204"/>
              <a:ea typeface="+mn-ea"/>
              <a:cs typeface="+mn-cs"/>
            </a:endParaRPr>
          </a:p>
        </p:txBody>
      </p:sp>
      <p:sp>
        <p:nvSpPr>
          <p:cNvPr id="3" name="Rectangle 2"/>
          <p:cNvSpPr/>
          <p:nvPr/>
        </p:nvSpPr>
        <p:spPr>
          <a:xfrm>
            <a:off x="309796" y="1199689"/>
            <a:ext cx="11572406" cy="2739211"/>
          </a:xfrm>
          <a:prstGeom prst="rect">
            <a:avLst/>
          </a:prstGeom>
        </p:spPr>
        <p:txBody>
          <a:bodyPr wrap="square" lIns="91440" tIns="45720" rIns="91440" bIns="45720" anchor="t">
            <a:spAutoFit/>
          </a:bodyPr>
          <a:lstStyle/>
          <a:p>
            <a:endParaRPr lang="en-US" sz="1400" b="1" dirty="0">
              <a:solidFill>
                <a:srgbClr val="041425"/>
              </a:solidFill>
            </a:endParaRPr>
          </a:p>
          <a:p>
            <a:pPr marL="742950" lvl="1" indent="-285750">
              <a:buFont typeface="Arial" panose="020B0604020202020204" pitchFamily="34" charset="0"/>
              <a:buChar char="•"/>
            </a:pPr>
            <a:r>
              <a:rPr lang="en-US" sz="1400" b="1" dirty="0">
                <a:solidFill>
                  <a:srgbClr val="041425"/>
                </a:solidFill>
              </a:rPr>
              <a:t>The term ‘clock time’ has been used through this document, however, the terms ‘clock time’ &amp; ‘local time’ are interchangeable</a:t>
            </a:r>
            <a:endParaRPr lang="en-US" sz="1400" b="1" dirty="0">
              <a:solidFill>
                <a:srgbClr val="041425"/>
              </a:solidFill>
              <a:cs typeface="Arial"/>
            </a:endParaRPr>
          </a:p>
          <a:p>
            <a:pPr marL="742950" lvl="1" indent="-285750">
              <a:buFont typeface="Arial" panose="020B0604020202020204" pitchFamily="34" charset="0"/>
              <a:buChar char="•"/>
            </a:pPr>
            <a:endParaRPr lang="en-US" sz="1400" b="1" dirty="0">
              <a:solidFill>
                <a:srgbClr val="041425"/>
              </a:solidFill>
            </a:endParaRPr>
          </a:p>
          <a:p>
            <a:pPr marL="742950" lvl="1" indent="-285750">
              <a:buFont typeface="Arial" panose="020B0604020202020204" pitchFamily="34" charset="0"/>
              <a:buChar char="•"/>
            </a:pPr>
            <a:r>
              <a:rPr lang="en-US" sz="1400" b="1" dirty="0">
                <a:solidFill>
                  <a:srgbClr val="041425"/>
                </a:solidFill>
              </a:rPr>
              <a:t>BP002 &amp; BP003 Service Provider Appointment ~ </a:t>
            </a:r>
            <a:r>
              <a:rPr lang="en-US" sz="1400" dirty="0">
                <a:solidFill>
                  <a:srgbClr val="041425"/>
                </a:solidFill>
              </a:rPr>
              <a:t>addition of ‘purple note’ to confirm that appointments become effective as of Midnight clock time</a:t>
            </a:r>
            <a:endParaRPr lang="en-US" sz="1400" dirty="0">
              <a:solidFill>
                <a:srgbClr val="041425"/>
              </a:solidFill>
              <a:cs typeface="Arial"/>
            </a:endParaRPr>
          </a:p>
          <a:p>
            <a:pPr marL="742950" lvl="1" indent="-285750">
              <a:buFont typeface="Arial" panose="020B0604020202020204" pitchFamily="34" charset="0"/>
              <a:buChar char="•"/>
            </a:pPr>
            <a:endParaRPr lang="en-US" sz="1400" b="1" dirty="0">
              <a:solidFill>
                <a:srgbClr val="041425"/>
              </a:solidFill>
            </a:endParaRPr>
          </a:p>
          <a:p>
            <a:pPr marL="742950" lvl="1" indent="-285750">
              <a:buFont typeface="Arial" panose="020B0604020202020204" pitchFamily="34" charset="0"/>
              <a:buChar char="•"/>
            </a:pPr>
            <a:r>
              <a:rPr lang="en-US" sz="1400" b="1" dirty="0">
                <a:solidFill>
                  <a:srgbClr val="041425"/>
                </a:solidFill>
              </a:rPr>
              <a:t>BP003C to be updated as per the DRAFT version of the Business Process Map attached (DEL2077 – Draft BP003C to Support CR36)</a:t>
            </a:r>
          </a:p>
          <a:p>
            <a:pPr marL="742950" lvl="1" indent="-285750">
              <a:buFont typeface="Arial" panose="020B0604020202020204" pitchFamily="34" charset="0"/>
              <a:buChar char="•"/>
            </a:pPr>
            <a:endParaRPr lang="en-US" sz="1400" b="1" dirty="0">
              <a:solidFill>
                <a:srgbClr val="041425"/>
              </a:solidFill>
            </a:endParaRPr>
          </a:p>
          <a:p>
            <a:pPr lvl="1"/>
            <a:endParaRPr lang="en-US" dirty="0"/>
          </a:p>
          <a:p>
            <a:pPr marL="285750" indent="-285750">
              <a:buFont typeface="Arial" panose="020B0604020202020204" pitchFamily="34" charset="0"/>
              <a:buChar char="•"/>
            </a:pPr>
            <a:endParaRPr lang="en-US" sz="1400" b="1" dirty="0">
              <a:solidFill>
                <a:schemeClr val="bg1">
                  <a:lumMod val="85000"/>
                </a:schemeClr>
              </a:solidFill>
              <a:cs typeface="Arial"/>
            </a:endParaRPr>
          </a:p>
          <a:p>
            <a:pPr marL="285750" indent="-285750">
              <a:buFont typeface="Arial" panose="020B0604020202020204" pitchFamily="34" charset="0"/>
              <a:buChar char="•"/>
            </a:pPr>
            <a:endParaRPr lang="en-US" sz="1400" b="1" dirty="0">
              <a:solidFill>
                <a:srgbClr val="041425"/>
              </a:solidFill>
            </a:endParaRPr>
          </a:p>
        </p:txBody>
      </p:sp>
      <p:sp>
        <p:nvSpPr>
          <p:cNvPr id="6" name="Text Placeholder 5">
            <a:extLst>
              <a:ext uri="{FF2B5EF4-FFF2-40B4-BE49-F238E27FC236}">
                <a16:creationId xmlns:a16="http://schemas.microsoft.com/office/drawing/2014/main" id="{1FCD985C-25D4-B560-8DDD-F459BE87696C}"/>
              </a:ext>
            </a:extLst>
          </p:cNvPr>
          <p:cNvSpPr>
            <a:spLocks noGrp="1"/>
          </p:cNvSpPr>
          <p:nvPr>
            <p:ph type="body" sz="quarter" idx="13"/>
          </p:nvPr>
        </p:nvSpPr>
        <p:spPr>
          <a:xfrm>
            <a:off x="309798" y="929379"/>
            <a:ext cx="11572404" cy="355581"/>
          </a:xfrm>
        </p:spPr>
        <p:txBody>
          <a:bodyPr/>
          <a:lstStyle/>
          <a:p>
            <a:r>
              <a:rPr lang="en-GB"/>
              <a:t>Business Process Maps</a:t>
            </a:r>
          </a:p>
        </p:txBody>
      </p:sp>
    </p:spTree>
    <p:extLst>
      <p:ext uri="{BB962C8B-B14F-4D97-AF65-F5344CB8AC3E}">
        <p14:creationId xmlns:p14="http://schemas.microsoft.com/office/powerpoint/2010/main" val="1394760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97" y="332509"/>
            <a:ext cx="4822272" cy="276338"/>
          </a:xfrm>
        </p:spPr>
        <p:txBody>
          <a:bodyPr/>
          <a:lstStyle/>
          <a:p>
            <a:r>
              <a:rPr lang="en-US">
                <a:latin typeface="Suisse Intl Book" panose="020B0504000000000000" pitchFamily="34" charset="-78"/>
                <a:cs typeface="Suisse Intl Book" panose="020B0504000000000000" pitchFamily="34" charset="-78"/>
              </a:rPr>
              <a:t>Clock Change Design – Impacts &amp; Clarifications</a:t>
            </a:r>
            <a:endParaRPr lang="en-GB">
              <a:latin typeface="Suisse Intl Book" panose="020B0504000000000000" pitchFamily="34" charset="-78"/>
              <a:cs typeface="Suisse Intl Book" panose="020B0504000000000000" pitchFamily="34" charset="-78"/>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C8A1D-C690-374A-BBAF-BE150B79E8D3}" type="slidenum">
              <a:rPr kumimoji="0" lang="en-GB" sz="1150" b="0" i="0" u="none" strike="noStrike" kern="1200" cap="none" spc="0" normalizeH="0" baseline="0" noProof="0" smtClean="0">
                <a:ln>
                  <a:noFill/>
                </a:ln>
                <a:solidFill>
                  <a:srgbClr val="041425"/>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150" b="0" i="0" u="none" strike="noStrike" kern="1200" cap="none" spc="0" normalizeH="0" baseline="0" noProof="0">
              <a:ln>
                <a:noFill/>
              </a:ln>
              <a:solidFill>
                <a:srgbClr val="041425"/>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1FCD985C-25D4-B560-8DDD-F459BE87696C}"/>
              </a:ext>
            </a:extLst>
          </p:cNvPr>
          <p:cNvSpPr>
            <a:spLocks noGrp="1"/>
          </p:cNvSpPr>
          <p:nvPr>
            <p:ph type="body" sz="quarter" idx="13"/>
          </p:nvPr>
        </p:nvSpPr>
        <p:spPr>
          <a:xfrm>
            <a:off x="309798" y="929379"/>
            <a:ext cx="11572404" cy="355581"/>
          </a:xfrm>
        </p:spPr>
        <p:txBody>
          <a:bodyPr/>
          <a:lstStyle/>
          <a:p>
            <a:r>
              <a:rPr lang="en-GB"/>
              <a:t>Data Catalogue</a:t>
            </a:r>
          </a:p>
        </p:txBody>
      </p:sp>
      <p:graphicFrame>
        <p:nvGraphicFramePr>
          <p:cNvPr id="4" name="Table 3">
            <a:extLst>
              <a:ext uri="{FF2B5EF4-FFF2-40B4-BE49-F238E27FC236}">
                <a16:creationId xmlns:a16="http://schemas.microsoft.com/office/drawing/2014/main" id="{49E398C2-C8DC-846F-5CD9-1FF20D2CDF2B}"/>
              </a:ext>
            </a:extLst>
          </p:cNvPr>
          <p:cNvGraphicFramePr>
            <a:graphicFrameLocks noGrp="1"/>
          </p:cNvGraphicFramePr>
          <p:nvPr>
            <p:extLst>
              <p:ext uri="{D42A27DB-BD31-4B8C-83A1-F6EECF244321}">
                <p14:modId xmlns:p14="http://schemas.microsoft.com/office/powerpoint/2010/main" val="294601258"/>
              </p:ext>
            </p:extLst>
          </p:nvPr>
        </p:nvGraphicFramePr>
        <p:xfrm>
          <a:off x="1398368" y="1399698"/>
          <a:ext cx="9393540" cy="4956652"/>
        </p:xfrm>
        <a:graphic>
          <a:graphicData uri="http://schemas.openxmlformats.org/drawingml/2006/table">
            <a:tbl>
              <a:tblPr firstRow="1" firstCol="1" bandRow="1"/>
              <a:tblGrid>
                <a:gridCol w="1226080">
                  <a:extLst>
                    <a:ext uri="{9D8B030D-6E8A-4147-A177-3AD203B41FA5}">
                      <a16:colId xmlns:a16="http://schemas.microsoft.com/office/drawing/2014/main" val="1866555013"/>
                    </a:ext>
                  </a:extLst>
                </a:gridCol>
                <a:gridCol w="2956495">
                  <a:extLst>
                    <a:ext uri="{9D8B030D-6E8A-4147-A177-3AD203B41FA5}">
                      <a16:colId xmlns:a16="http://schemas.microsoft.com/office/drawing/2014/main" val="3769955787"/>
                    </a:ext>
                  </a:extLst>
                </a:gridCol>
                <a:gridCol w="5210965">
                  <a:extLst>
                    <a:ext uri="{9D8B030D-6E8A-4147-A177-3AD203B41FA5}">
                      <a16:colId xmlns:a16="http://schemas.microsoft.com/office/drawing/2014/main" val="4089004290"/>
                    </a:ext>
                  </a:extLst>
                </a:gridCol>
              </a:tblGrid>
              <a:tr h="734470">
                <a:tc>
                  <a:txBody>
                    <a:bodyPr/>
                    <a:lstStyle/>
                    <a:p>
                      <a:pPr algn="ctr" fontAlgn="t">
                        <a:lnSpc>
                          <a:spcPct val="107000"/>
                        </a:lnSpc>
                        <a:spcBef>
                          <a:spcPts val="0"/>
                        </a:spcBef>
                        <a:spcAft>
                          <a:spcPts val="800"/>
                        </a:spcAft>
                      </a:pPr>
                      <a:r>
                        <a:rPr lang="en-GB" sz="1400" b="1" i="0" u="none" strike="noStrike">
                          <a:effectLst/>
                          <a:latin typeface="Arial"/>
                          <a:ea typeface="Times New Roman" panose="02020603050405020304" pitchFamily="18" charset="0"/>
                          <a:cs typeface="Times New Roman"/>
                        </a:rPr>
                        <a:t>MHHSP Data Item ID</a:t>
                      </a:r>
                      <a:endParaRPr lang="en-GB" sz="2300" b="0" i="0" u="none" strike="noStrike">
                        <a:effectLst/>
                        <a:latin typeface="Arial"/>
                        <a:cs typeface="Times New Roman"/>
                      </a:endParaRPr>
                    </a:p>
                  </a:txBody>
                  <a:tcPr marL="86211" marR="86211" marT="11974" marB="0">
                    <a:lnL>
                      <a:noFill/>
                    </a:lnL>
                    <a:lnR>
                      <a:noFill/>
                    </a:lnR>
                    <a:lnT>
                      <a:noFill/>
                    </a:lnT>
                    <a:lnB w="12700" cap="flat" cmpd="sng" algn="ctr">
                      <a:solidFill>
                        <a:srgbClr val="7F7F7F"/>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400" b="1" i="0" u="none" strike="noStrike" cap="all">
                          <a:effectLst/>
                          <a:latin typeface="Arial"/>
                          <a:ea typeface="Times New Roman" panose="02020603050405020304" pitchFamily="18" charset="0"/>
                          <a:cs typeface="Times New Roman"/>
                        </a:rPr>
                        <a:t>Data Item</a:t>
                      </a:r>
                      <a:endParaRPr lang="en-GB" sz="2300" b="0" i="0" u="none" strike="noStrike">
                        <a:effectLst/>
                        <a:latin typeface="Arial"/>
                        <a:cs typeface="Times New Roman"/>
                      </a:endParaRPr>
                    </a:p>
                  </a:txBody>
                  <a:tcPr marL="86211" marR="86211" marT="11974" marB="0">
                    <a:lnL>
                      <a:noFill/>
                    </a:lnL>
                    <a:lnR>
                      <a:noFill/>
                    </a:lnR>
                    <a:lnT>
                      <a:noFill/>
                    </a:lnT>
                    <a:lnB w="12700" cap="flat" cmpd="sng" algn="ctr">
                      <a:solidFill>
                        <a:srgbClr val="7F7F7F"/>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en-GB" sz="1300" b="1" i="0" u="none" strike="noStrike" cap="all">
                          <a:effectLst/>
                          <a:latin typeface="Arial"/>
                          <a:ea typeface="Times New Roman" panose="02020603050405020304" pitchFamily="18" charset="0"/>
                          <a:cs typeface="Times New Roman"/>
                        </a:rPr>
                        <a:t>Definition</a:t>
                      </a:r>
                      <a:endParaRPr lang="en-GB" sz="2300" b="0" i="0" u="none" strike="noStrike">
                        <a:effectLst/>
                        <a:latin typeface="Arial"/>
                        <a:cs typeface="Times New Roman"/>
                      </a:endParaRPr>
                    </a:p>
                  </a:txBody>
                  <a:tcPr marL="86211" marR="86211" marT="11974" marB="0">
                    <a:lnL>
                      <a:noFill/>
                    </a:lnL>
                    <a:lnR>
                      <a:noFill/>
                    </a:lnR>
                    <a:lnT>
                      <a:noFill/>
                    </a:lnT>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656275185"/>
                  </a:ext>
                </a:extLst>
              </a:tr>
              <a:tr h="734470">
                <a:tc>
                  <a:txBody>
                    <a:bodyPr/>
                    <a:lstStyle/>
                    <a:p>
                      <a:pPr algn="ctr" fontAlgn="t">
                        <a:lnSpc>
                          <a:spcPct val="107000"/>
                        </a:lnSpc>
                        <a:spcBef>
                          <a:spcPts val="0"/>
                        </a:spcBef>
                        <a:spcAft>
                          <a:spcPts val="800"/>
                        </a:spcAft>
                      </a:pPr>
                      <a:r>
                        <a:rPr lang="en-GB" sz="1400" b="1" i="0" u="none" strike="noStrike" cap="all">
                          <a:solidFill>
                            <a:srgbClr val="00B050"/>
                          </a:solidFill>
                          <a:effectLst/>
                          <a:latin typeface="Arial"/>
                          <a:ea typeface="Times New Roman" panose="02020603050405020304" pitchFamily="18" charset="0"/>
                          <a:cs typeface="Times New Roman"/>
                        </a:rPr>
                        <a:t>DI-824</a:t>
                      </a:r>
                      <a:endParaRPr lang="en-GB" sz="2300" b="1" i="0" u="none" strike="noStrike">
                        <a:effectLst/>
                        <a:latin typeface="Arial"/>
                        <a:cs typeface="Times New Roman"/>
                      </a:endParaRPr>
                    </a:p>
                  </a:txBody>
                  <a:tcPr marL="86211" marR="86211" marT="11974"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l" fontAlgn="t">
                        <a:lnSpc>
                          <a:spcPct val="107000"/>
                        </a:lnSpc>
                        <a:spcBef>
                          <a:spcPts val="0"/>
                        </a:spcBef>
                        <a:spcAft>
                          <a:spcPts val="800"/>
                        </a:spcAft>
                      </a:pPr>
                      <a:r>
                        <a:rPr lang="en-GB" sz="1400" b="0" i="0" u="none" strike="noStrike">
                          <a:solidFill>
                            <a:srgbClr val="00B050"/>
                          </a:solidFill>
                          <a:effectLst/>
                          <a:latin typeface="Arial"/>
                          <a:ea typeface="Times New Roman" panose="02020603050405020304" pitchFamily="18" charset="0"/>
                          <a:cs typeface="Times New Roman"/>
                        </a:rPr>
                        <a:t>Incoming (Next) Metering Service </a:t>
                      </a:r>
                      <a:r>
                        <a:rPr lang="en-GB" sz="1400" b="0" i="0" u="none" strike="noStrike" err="1">
                          <a:solidFill>
                            <a:srgbClr val="00B050"/>
                          </a:solidFill>
                          <a:effectLst/>
                          <a:latin typeface="Arial"/>
                          <a:ea typeface="Times New Roman" panose="02020603050405020304" pitchFamily="18" charset="0"/>
                          <a:cs typeface="Times New Roman"/>
                        </a:rPr>
                        <a:t>EffectiveFrom</a:t>
                      </a:r>
                      <a:r>
                        <a:rPr lang="en-GB" sz="1400" b="0" i="0" u="none" strike="noStrike">
                          <a:solidFill>
                            <a:srgbClr val="00B050"/>
                          </a:solidFill>
                          <a:effectLst/>
                          <a:latin typeface="Arial"/>
                          <a:ea typeface="Times New Roman" panose="02020603050405020304" pitchFamily="18" charset="0"/>
                          <a:cs typeface="Times New Roman"/>
                        </a:rPr>
                        <a:t> Date</a:t>
                      </a:r>
                      <a:endParaRPr lang="en-GB" sz="2300" b="0" i="0" u="none" strike="noStrike">
                        <a:effectLst/>
                        <a:latin typeface="Arial"/>
                        <a:cs typeface="Times New Roman"/>
                      </a:endParaRPr>
                    </a:p>
                  </a:txBody>
                  <a:tcPr marL="86211" marR="86211" marT="11974"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l" fontAlgn="t">
                        <a:lnSpc>
                          <a:spcPct val="107000"/>
                        </a:lnSpc>
                        <a:spcBef>
                          <a:spcPts val="0"/>
                        </a:spcBef>
                        <a:spcAft>
                          <a:spcPts val="800"/>
                        </a:spcAft>
                      </a:pPr>
                      <a:r>
                        <a:rPr lang="en-GB" sz="1300" b="0" i="0" u="none" strike="noStrike">
                          <a:solidFill>
                            <a:srgbClr val="00B050"/>
                          </a:solidFill>
                          <a:effectLst/>
                          <a:latin typeface="Arial"/>
                          <a:ea typeface="Times New Roman" panose="02020603050405020304" pitchFamily="18" charset="0"/>
                          <a:cs typeface="Times New Roman"/>
                        </a:rPr>
                        <a:t>The Date from which next/incoming Metering Service appointment is/was effective</a:t>
                      </a:r>
                      <a:r>
                        <a:rPr lang="en-GB" sz="1300" b="0" i="0" u="none" strike="noStrike">
                          <a:solidFill>
                            <a:srgbClr val="FF0000"/>
                          </a:solidFill>
                          <a:effectLst/>
                          <a:latin typeface="Arial"/>
                          <a:ea typeface="Times New Roman" panose="02020603050405020304" pitchFamily="18" charset="0"/>
                          <a:cs typeface="Times New Roman"/>
                        </a:rPr>
                        <a:t>.  This should be populated with midnight clock time</a:t>
                      </a:r>
                      <a:endParaRPr lang="en-GB" sz="2300" b="0" i="0" u="none" strike="noStrike">
                        <a:effectLst/>
                        <a:latin typeface="Arial"/>
                        <a:cs typeface="Times New Roman"/>
                      </a:endParaRPr>
                    </a:p>
                  </a:txBody>
                  <a:tcPr marL="86211" marR="86211" marT="11974"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967531845"/>
                  </a:ext>
                </a:extLst>
              </a:tr>
              <a:tr h="734470">
                <a:tc>
                  <a:txBody>
                    <a:bodyPr/>
                    <a:lstStyle/>
                    <a:p>
                      <a:pPr algn="ctr" fontAlgn="t">
                        <a:lnSpc>
                          <a:spcPct val="107000"/>
                        </a:lnSpc>
                        <a:spcBef>
                          <a:spcPts val="0"/>
                        </a:spcBef>
                        <a:spcAft>
                          <a:spcPts val="800"/>
                        </a:spcAft>
                      </a:pPr>
                      <a:r>
                        <a:rPr lang="en-GB" sz="1400" b="1" i="0" u="none" strike="noStrike">
                          <a:solidFill>
                            <a:srgbClr val="00B050"/>
                          </a:solidFill>
                          <a:effectLst/>
                          <a:latin typeface="Arial"/>
                          <a:ea typeface="Times New Roman" panose="02020603050405020304" pitchFamily="18" charset="0"/>
                          <a:cs typeface="Times New Roman"/>
                        </a:rPr>
                        <a:t>DI-827</a:t>
                      </a:r>
                      <a:endParaRPr lang="en-GB" sz="2300" b="1" i="0" u="none" strike="noStrike">
                        <a:effectLst/>
                        <a:latin typeface="Arial"/>
                        <a:cs typeface="Times New Roman"/>
                      </a:endParaRPr>
                    </a:p>
                  </a:txBody>
                  <a:tcPr marL="86211" marR="86211" marT="11974" marB="0">
                    <a:lnL>
                      <a:noFill/>
                    </a:lnL>
                    <a:lnR w="12700" cap="flat" cmpd="sng" algn="ctr">
                      <a:solidFill>
                        <a:srgbClr val="7F7F7F"/>
                      </a:solidFill>
                      <a:prstDash val="solid"/>
                      <a:round/>
                      <a:headEnd type="none" w="med" len="med"/>
                      <a:tailEnd type="none" w="med" len="med"/>
                    </a:lnR>
                    <a:lnT>
                      <a:noFill/>
                    </a:lnT>
                    <a:lnB>
                      <a:noFill/>
                    </a:lnB>
                    <a:noFill/>
                  </a:tcPr>
                </a:tc>
                <a:tc>
                  <a:txBody>
                    <a:bodyPr/>
                    <a:lstStyle/>
                    <a:p>
                      <a:pPr algn="l" fontAlgn="t">
                        <a:lnSpc>
                          <a:spcPct val="107000"/>
                        </a:lnSpc>
                        <a:spcBef>
                          <a:spcPts val="0"/>
                        </a:spcBef>
                        <a:spcAft>
                          <a:spcPts val="800"/>
                        </a:spcAft>
                      </a:pPr>
                      <a:r>
                        <a:rPr lang="en-GB" sz="1400" b="0" i="0" u="none" strike="noStrike">
                          <a:solidFill>
                            <a:srgbClr val="00B050"/>
                          </a:solidFill>
                          <a:effectLst/>
                          <a:latin typeface="Arial"/>
                          <a:ea typeface="Times New Roman" panose="02020603050405020304" pitchFamily="18" charset="0"/>
                          <a:cs typeface="Times New Roman"/>
                        </a:rPr>
                        <a:t>Incoming (Next) Data Service </a:t>
                      </a:r>
                      <a:r>
                        <a:rPr lang="en-GB" sz="1400" b="0" i="0" u="none" strike="noStrike" err="1">
                          <a:solidFill>
                            <a:srgbClr val="00B050"/>
                          </a:solidFill>
                          <a:effectLst/>
                          <a:latin typeface="Arial"/>
                          <a:ea typeface="Times New Roman" panose="02020603050405020304" pitchFamily="18" charset="0"/>
                          <a:cs typeface="Times New Roman"/>
                        </a:rPr>
                        <a:t>EffectiveFrom</a:t>
                      </a:r>
                      <a:r>
                        <a:rPr lang="en-GB" sz="1400" b="0" i="0" u="none" strike="noStrike">
                          <a:solidFill>
                            <a:srgbClr val="00B050"/>
                          </a:solidFill>
                          <a:effectLst/>
                          <a:latin typeface="Arial"/>
                          <a:ea typeface="Times New Roman" panose="02020603050405020304" pitchFamily="18" charset="0"/>
                          <a:cs typeface="Times New Roman"/>
                        </a:rPr>
                        <a:t> Date</a:t>
                      </a:r>
                      <a:endParaRPr lang="en-GB" sz="2300" b="0" i="0" u="none" strike="noStrike">
                        <a:effectLst/>
                        <a:latin typeface="Arial"/>
                        <a:cs typeface="Times New Roman"/>
                      </a:endParaRPr>
                    </a:p>
                  </a:txBody>
                  <a:tcPr marL="86211" marR="86211" marT="11974" marB="0">
                    <a:lnL w="12700" cap="flat" cmpd="sng" algn="ctr">
                      <a:solidFill>
                        <a:srgbClr val="7F7F7F"/>
                      </a:solidFill>
                      <a:prstDash val="solid"/>
                      <a:round/>
                      <a:headEnd type="none" w="med" len="med"/>
                      <a:tailEnd type="none" w="med" len="med"/>
                    </a:lnL>
                    <a:lnR>
                      <a:noFill/>
                    </a:lnR>
                    <a:lnT>
                      <a:noFill/>
                    </a:lnT>
                    <a:lnB>
                      <a:noFill/>
                    </a:lnB>
                    <a:noFill/>
                  </a:tcPr>
                </a:tc>
                <a:tc>
                  <a:txBody>
                    <a:bodyPr/>
                    <a:lstStyle/>
                    <a:p>
                      <a:pPr algn="l" fontAlgn="t">
                        <a:lnSpc>
                          <a:spcPct val="107000"/>
                        </a:lnSpc>
                        <a:spcBef>
                          <a:spcPts val="0"/>
                        </a:spcBef>
                        <a:spcAft>
                          <a:spcPts val="800"/>
                        </a:spcAft>
                      </a:pPr>
                      <a:r>
                        <a:rPr lang="en-GB" sz="1300" b="0" i="0" u="none" strike="noStrike">
                          <a:solidFill>
                            <a:srgbClr val="00B050"/>
                          </a:solidFill>
                          <a:effectLst/>
                          <a:latin typeface="Arial"/>
                          <a:ea typeface="Times New Roman" panose="02020603050405020304" pitchFamily="18" charset="0"/>
                          <a:cs typeface="Times New Roman"/>
                        </a:rPr>
                        <a:t>The Date from which next/incoming Data Service appointment is/was effective</a:t>
                      </a:r>
                      <a:r>
                        <a:rPr lang="en-GB" sz="1300" b="0" i="0" u="none" strike="noStrike">
                          <a:solidFill>
                            <a:srgbClr val="FF0000"/>
                          </a:solidFill>
                          <a:effectLst/>
                          <a:latin typeface="Arial"/>
                          <a:ea typeface="Times New Roman" panose="02020603050405020304" pitchFamily="18" charset="0"/>
                          <a:cs typeface="Times New Roman"/>
                        </a:rPr>
                        <a:t>.  This should be populated with midnight clock time</a:t>
                      </a:r>
                      <a:endParaRPr lang="en-GB" sz="2300" b="0" i="0" u="none" strike="noStrike">
                        <a:effectLst/>
                        <a:latin typeface="Arial"/>
                        <a:cs typeface="Times New Roman"/>
                      </a:endParaRPr>
                    </a:p>
                  </a:txBody>
                  <a:tcPr marL="86211" marR="86211" marT="11974" marB="0">
                    <a:lnL>
                      <a:noFill/>
                    </a:lnL>
                    <a:lnR>
                      <a:noFill/>
                    </a:lnR>
                    <a:lnT>
                      <a:noFill/>
                    </a:lnT>
                    <a:lnB>
                      <a:noFill/>
                    </a:lnB>
                    <a:noFill/>
                  </a:tcPr>
                </a:tc>
                <a:extLst>
                  <a:ext uri="{0D108BD9-81ED-4DB2-BD59-A6C34878D82A}">
                    <a16:rowId xmlns:a16="http://schemas.microsoft.com/office/drawing/2014/main" val="2584109782"/>
                  </a:ext>
                </a:extLst>
              </a:tr>
              <a:tr h="734470">
                <a:tc>
                  <a:txBody>
                    <a:bodyPr/>
                    <a:lstStyle/>
                    <a:p>
                      <a:pPr algn="ctr" fontAlgn="t">
                        <a:lnSpc>
                          <a:spcPct val="107000"/>
                        </a:lnSpc>
                        <a:spcBef>
                          <a:spcPts val="0"/>
                        </a:spcBef>
                        <a:spcAft>
                          <a:spcPts val="800"/>
                        </a:spcAft>
                      </a:pPr>
                      <a:r>
                        <a:rPr lang="en-GB" sz="1400" b="1" i="0" u="none" strike="noStrike">
                          <a:solidFill>
                            <a:srgbClr val="00B050"/>
                          </a:solidFill>
                          <a:effectLst/>
                          <a:latin typeface="Arial"/>
                          <a:ea typeface="Times New Roman" panose="02020603050405020304" pitchFamily="18" charset="0"/>
                          <a:cs typeface="Times New Roman"/>
                        </a:rPr>
                        <a:t>DI-830</a:t>
                      </a:r>
                      <a:endParaRPr lang="en-GB" sz="2300" b="1" i="0" u="none" strike="noStrike">
                        <a:effectLst/>
                        <a:latin typeface="Arial"/>
                        <a:cs typeface="Times New Roman"/>
                      </a:endParaRPr>
                    </a:p>
                  </a:txBody>
                  <a:tcPr marL="86211" marR="86211" marT="11974"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l" fontAlgn="t">
                        <a:lnSpc>
                          <a:spcPct val="107000"/>
                        </a:lnSpc>
                        <a:spcBef>
                          <a:spcPts val="0"/>
                        </a:spcBef>
                        <a:spcAft>
                          <a:spcPts val="800"/>
                        </a:spcAft>
                      </a:pPr>
                      <a:r>
                        <a:rPr lang="en-GB" sz="1400" b="0" i="0" u="none" strike="noStrike">
                          <a:solidFill>
                            <a:srgbClr val="00B050"/>
                          </a:solidFill>
                          <a:effectLst/>
                          <a:latin typeface="Arial"/>
                          <a:ea typeface="Times New Roman" panose="02020603050405020304" pitchFamily="18" charset="0"/>
                          <a:cs typeface="Times New Roman"/>
                        </a:rPr>
                        <a:t>Proposed / Prospective MS DIP </a:t>
                      </a:r>
                      <a:r>
                        <a:rPr lang="en-GB" sz="1400" b="0" i="0" u="none" strike="noStrike" err="1">
                          <a:solidFill>
                            <a:srgbClr val="00B050"/>
                          </a:solidFill>
                          <a:effectLst/>
                          <a:latin typeface="Arial"/>
                          <a:ea typeface="Times New Roman" panose="02020603050405020304" pitchFamily="18" charset="0"/>
                          <a:cs typeface="Times New Roman"/>
                        </a:rPr>
                        <a:t>EffectiveFromDate</a:t>
                      </a:r>
                      <a:endParaRPr lang="en-GB" sz="2300" b="0" i="0" u="none" strike="noStrike">
                        <a:effectLst/>
                        <a:latin typeface="Arial"/>
                        <a:cs typeface="Times New Roman"/>
                      </a:endParaRPr>
                    </a:p>
                  </a:txBody>
                  <a:tcPr marL="86211" marR="86211" marT="11974"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l" fontAlgn="t">
                        <a:lnSpc>
                          <a:spcPct val="107000"/>
                        </a:lnSpc>
                        <a:spcBef>
                          <a:spcPts val="0"/>
                        </a:spcBef>
                        <a:spcAft>
                          <a:spcPts val="800"/>
                        </a:spcAft>
                      </a:pPr>
                      <a:r>
                        <a:rPr lang="en-GB" sz="1300" b="0" i="0" u="none" strike="noStrike">
                          <a:solidFill>
                            <a:srgbClr val="00B050"/>
                          </a:solidFill>
                          <a:effectLst/>
                          <a:latin typeface="Arial"/>
                          <a:ea typeface="Times New Roman" panose="02020603050405020304" pitchFamily="18" charset="0"/>
                          <a:cs typeface="Times New Roman"/>
                        </a:rPr>
                        <a:t>Date at which Supplier would like proposed Metering Service appointment to take effect</a:t>
                      </a:r>
                      <a:r>
                        <a:rPr lang="en-GB" sz="1300" b="0" i="0" u="none" strike="noStrike">
                          <a:solidFill>
                            <a:srgbClr val="FF0000"/>
                          </a:solidFill>
                          <a:effectLst/>
                          <a:latin typeface="Arial"/>
                          <a:ea typeface="Times New Roman" panose="02020603050405020304" pitchFamily="18" charset="0"/>
                          <a:cs typeface="Times New Roman"/>
                        </a:rPr>
                        <a:t>.  This should be populated with midnight clock time</a:t>
                      </a:r>
                      <a:endParaRPr lang="en-GB" sz="2300" b="0" i="0" u="none" strike="noStrike">
                        <a:effectLst/>
                        <a:latin typeface="Arial"/>
                        <a:cs typeface="Times New Roman"/>
                      </a:endParaRPr>
                    </a:p>
                  </a:txBody>
                  <a:tcPr marL="86211" marR="86211" marT="11974" marB="0">
                    <a:lnL>
                      <a:noFill/>
                    </a:lnL>
                    <a:lnR>
                      <a:noFill/>
                    </a:lnR>
                    <a:lnT>
                      <a:noFill/>
                    </a:lnT>
                    <a:lnB>
                      <a:noFill/>
                    </a:lnB>
                    <a:solidFill>
                      <a:srgbClr val="F2F2F2"/>
                    </a:solidFill>
                  </a:tcPr>
                </a:tc>
                <a:extLst>
                  <a:ext uri="{0D108BD9-81ED-4DB2-BD59-A6C34878D82A}">
                    <a16:rowId xmlns:a16="http://schemas.microsoft.com/office/drawing/2014/main" val="3287460615"/>
                  </a:ext>
                </a:extLst>
              </a:tr>
              <a:tr h="672924">
                <a:tc>
                  <a:txBody>
                    <a:bodyPr/>
                    <a:lstStyle/>
                    <a:p>
                      <a:pPr algn="ctr" fontAlgn="t">
                        <a:lnSpc>
                          <a:spcPct val="107000"/>
                        </a:lnSpc>
                        <a:spcBef>
                          <a:spcPts val="0"/>
                        </a:spcBef>
                        <a:spcAft>
                          <a:spcPts val="800"/>
                        </a:spcAft>
                      </a:pPr>
                      <a:r>
                        <a:rPr lang="en-GB" sz="1400" b="1" i="0" u="none" strike="noStrike">
                          <a:solidFill>
                            <a:srgbClr val="00B050"/>
                          </a:solidFill>
                          <a:effectLst/>
                          <a:latin typeface="Arial"/>
                          <a:ea typeface="Times New Roman" panose="02020603050405020304" pitchFamily="18" charset="0"/>
                          <a:cs typeface="Times New Roman"/>
                        </a:rPr>
                        <a:t>DI-833</a:t>
                      </a:r>
                      <a:endParaRPr lang="en-GB" sz="2300" b="1" i="0" u="none" strike="noStrike">
                        <a:effectLst/>
                        <a:latin typeface="Arial"/>
                        <a:cs typeface="Times New Roman"/>
                      </a:endParaRPr>
                    </a:p>
                  </a:txBody>
                  <a:tcPr marL="86211" marR="86211" marT="11974" marB="0">
                    <a:lnL>
                      <a:noFill/>
                    </a:lnL>
                    <a:lnR w="12700" cap="flat" cmpd="sng" algn="ctr">
                      <a:solidFill>
                        <a:srgbClr val="7F7F7F"/>
                      </a:solidFill>
                      <a:prstDash val="solid"/>
                      <a:round/>
                      <a:headEnd type="none" w="med" len="med"/>
                      <a:tailEnd type="none" w="med" len="med"/>
                    </a:lnR>
                    <a:lnT>
                      <a:noFill/>
                    </a:lnT>
                    <a:lnB>
                      <a:noFill/>
                    </a:lnB>
                    <a:noFill/>
                  </a:tcPr>
                </a:tc>
                <a:tc>
                  <a:txBody>
                    <a:bodyPr/>
                    <a:lstStyle/>
                    <a:p>
                      <a:pPr algn="l" fontAlgn="t">
                        <a:lnSpc>
                          <a:spcPct val="107000"/>
                        </a:lnSpc>
                        <a:spcBef>
                          <a:spcPts val="0"/>
                        </a:spcBef>
                        <a:spcAft>
                          <a:spcPts val="800"/>
                        </a:spcAft>
                      </a:pPr>
                      <a:r>
                        <a:rPr lang="en-GB" sz="1400" b="0" i="0" u="none" strike="noStrike">
                          <a:solidFill>
                            <a:srgbClr val="00B050"/>
                          </a:solidFill>
                          <a:effectLst/>
                          <a:latin typeface="Arial"/>
                          <a:ea typeface="Times New Roman" panose="02020603050405020304" pitchFamily="18" charset="0"/>
                          <a:cs typeface="Times New Roman"/>
                        </a:rPr>
                        <a:t>Proposed / Prospective DS DIP </a:t>
                      </a:r>
                      <a:r>
                        <a:rPr lang="en-GB" sz="1400" b="0" i="0" u="none" strike="noStrike" err="1">
                          <a:solidFill>
                            <a:srgbClr val="00B050"/>
                          </a:solidFill>
                          <a:effectLst/>
                          <a:latin typeface="Arial"/>
                          <a:ea typeface="Times New Roman" panose="02020603050405020304" pitchFamily="18" charset="0"/>
                          <a:cs typeface="Times New Roman"/>
                        </a:rPr>
                        <a:t>EffectiveFromDate</a:t>
                      </a:r>
                      <a:endParaRPr lang="en-GB" sz="2300" b="0" i="0" u="none" strike="noStrike">
                        <a:effectLst/>
                        <a:latin typeface="Arial"/>
                        <a:cs typeface="Times New Roman"/>
                      </a:endParaRPr>
                    </a:p>
                  </a:txBody>
                  <a:tcPr marL="86211" marR="86211" marT="11974" marB="0">
                    <a:lnL w="12700" cap="flat" cmpd="sng" algn="ctr">
                      <a:solidFill>
                        <a:srgbClr val="7F7F7F"/>
                      </a:solidFill>
                      <a:prstDash val="solid"/>
                      <a:round/>
                      <a:headEnd type="none" w="med" len="med"/>
                      <a:tailEnd type="none" w="med" len="med"/>
                    </a:lnL>
                    <a:lnR>
                      <a:noFill/>
                    </a:lnR>
                    <a:lnT>
                      <a:noFill/>
                    </a:lnT>
                    <a:lnB>
                      <a:noFill/>
                    </a:lnB>
                    <a:noFill/>
                  </a:tcPr>
                </a:tc>
                <a:tc>
                  <a:txBody>
                    <a:bodyPr/>
                    <a:lstStyle/>
                    <a:p>
                      <a:pPr algn="l" fontAlgn="t">
                        <a:lnSpc>
                          <a:spcPct val="107000"/>
                        </a:lnSpc>
                        <a:spcBef>
                          <a:spcPts val="0"/>
                        </a:spcBef>
                        <a:spcAft>
                          <a:spcPts val="800"/>
                        </a:spcAft>
                      </a:pPr>
                      <a:r>
                        <a:rPr lang="en-GB" sz="1300" b="0" i="0" u="none" strike="noStrike">
                          <a:solidFill>
                            <a:srgbClr val="00B050"/>
                          </a:solidFill>
                          <a:effectLst/>
                          <a:latin typeface="Arial"/>
                          <a:ea typeface="Times New Roman" panose="02020603050405020304" pitchFamily="18" charset="0"/>
                          <a:cs typeface="Times New Roman"/>
                        </a:rPr>
                        <a:t>Date at which Supplier would like proposed Data Service appointment to take effect</a:t>
                      </a:r>
                      <a:r>
                        <a:rPr lang="en-GB" sz="1300" b="0" i="0" u="none" strike="noStrike">
                          <a:solidFill>
                            <a:srgbClr val="FF0000"/>
                          </a:solidFill>
                          <a:effectLst/>
                          <a:latin typeface="Arial"/>
                          <a:ea typeface="Times New Roman" panose="02020603050405020304" pitchFamily="18" charset="0"/>
                          <a:cs typeface="Times New Roman"/>
                        </a:rPr>
                        <a:t>.  This should be populated with midnight clock time</a:t>
                      </a:r>
                      <a:endParaRPr lang="en-GB" sz="2300" b="0" i="0" u="none" strike="noStrike">
                        <a:effectLst/>
                        <a:latin typeface="Arial"/>
                        <a:cs typeface="Times New Roman"/>
                      </a:endParaRPr>
                    </a:p>
                  </a:txBody>
                  <a:tcPr marL="86211" marR="86211" marT="11974" marB="0">
                    <a:lnL>
                      <a:noFill/>
                    </a:lnL>
                    <a:lnR>
                      <a:noFill/>
                    </a:lnR>
                    <a:lnT>
                      <a:noFill/>
                    </a:lnT>
                    <a:lnB>
                      <a:noFill/>
                    </a:lnB>
                    <a:noFill/>
                  </a:tcPr>
                </a:tc>
                <a:extLst>
                  <a:ext uri="{0D108BD9-81ED-4DB2-BD59-A6C34878D82A}">
                    <a16:rowId xmlns:a16="http://schemas.microsoft.com/office/drawing/2014/main" val="2645327394"/>
                  </a:ext>
                </a:extLst>
              </a:tr>
              <a:tr h="672924">
                <a:tc>
                  <a:txBody>
                    <a:bodyPr/>
                    <a:lstStyle/>
                    <a:p>
                      <a:pPr algn="ctr" fontAlgn="t">
                        <a:lnSpc>
                          <a:spcPct val="107000"/>
                        </a:lnSpc>
                        <a:spcBef>
                          <a:spcPts val="0"/>
                        </a:spcBef>
                        <a:spcAft>
                          <a:spcPts val="800"/>
                        </a:spcAft>
                      </a:pPr>
                      <a:r>
                        <a:rPr lang="en-GB" sz="1400" b="1" i="0" u="none" strike="noStrike">
                          <a:solidFill>
                            <a:srgbClr val="00B050"/>
                          </a:solidFill>
                          <a:effectLst/>
                          <a:latin typeface="Arial"/>
                          <a:ea typeface="Times New Roman" panose="02020603050405020304" pitchFamily="18" charset="0"/>
                          <a:cs typeface="Times New Roman"/>
                        </a:rPr>
                        <a:t>DI-089</a:t>
                      </a:r>
                      <a:endParaRPr lang="en-GB" sz="2300" b="1" i="0" u="none" strike="noStrike">
                        <a:effectLst/>
                        <a:latin typeface="Arial"/>
                        <a:cs typeface="Times New Roman"/>
                      </a:endParaRPr>
                    </a:p>
                  </a:txBody>
                  <a:tcPr marL="86211" marR="86211" marT="11974"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algn="l" fontAlgn="t">
                        <a:lnSpc>
                          <a:spcPct val="107000"/>
                        </a:lnSpc>
                        <a:spcBef>
                          <a:spcPts val="0"/>
                        </a:spcBef>
                        <a:spcAft>
                          <a:spcPts val="800"/>
                        </a:spcAft>
                      </a:pPr>
                      <a:r>
                        <a:rPr lang="en-GB" sz="1400" b="0" i="0" u="none" strike="noStrike">
                          <a:solidFill>
                            <a:srgbClr val="00B050"/>
                          </a:solidFill>
                          <a:effectLst/>
                          <a:latin typeface="Arial"/>
                          <a:ea typeface="Times New Roman" panose="02020603050405020304" pitchFamily="18" charset="0"/>
                          <a:cs typeface="Times New Roman"/>
                        </a:rPr>
                        <a:t>Cumulative Register Reading Date/Time</a:t>
                      </a:r>
                      <a:endParaRPr lang="en-GB" sz="2300" b="0" i="0" u="none" strike="noStrike">
                        <a:effectLst/>
                        <a:latin typeface="Arial"/>
                        <a:cs typeface="Times New Roman"/>
                      </a:endParaRPr>
                    </a:p>
                  </a:txBody>
                  <a:tcPr marL="86211" marR="86211" marT="11974"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l" fontAlgn="t">
                        <a:lnSpc>
                          <a:spcPct val="107000"/>
                        </a:lnSpc>
                        <a:spcBef>
                          <a:spcPts val="0"/>
                        </a:spcBef>
                        <a:spcAft>
                          <a:spcPts val="800"/>
                        </a:spcAft>
                      </a:pPr>
                      <a:r>
                        <a:rPr lang="en-GB" sz="1300" b="0" i="0" u="none" strike="noStrike">
                          <a:solidFill>
                            <a:srgbClr val="00B050"/>
                          </a:solidFill>
                          <a:effectLst/>
                          <a:latin typeface="Arial"/>
                          <a:ea typeface="Times New Roman" panose="02020603050405020304" pitchFamily="18" charset="0"/>
                          <a:cs typeface="Times New Roman"/>
                        </a:rPr>
                        <a:t>The date and time in UTC at which a half hourly meter is read. </a:t>
                      </a:r>
                      <a:r>
                        <a:rPr lang="en-GB" sz="1300" b="0" i="0" u="none" strike="sngStrike">
                          <a:solidFill>
                            <a:srgbClr val="FF0000"/>
                          </a:solidFill>
                          <a:effectLst/>
                          <a:latin typeface="Arial"/>
                          <a:ea typeface="Times New Roman" panose="02020603050405020304" pitchFamily="18" charset="0"/>
                          <a:cs typeface="Times New Roman"/>
                        </a:rPr>
                        <a:t>This should be considered to be midnight where an exact time is unavailable</a:t>
                      </a:r>
                      <a:endParaRPr lang="en-GB" sz="2300" b="0" i="0" u="none" strike="noStrike">
                        <a:effectLst/>
                        <a:latin typeface="Arial"/>
                        <a:cs typeface="Times New Roman"/>
                      </a:endParaRPr>
                    </a:p>
                  </a:txBody>
                  <a:tcPr marL="86211" marR="86211" marT="11974" marB="0">
                    <a:lnL>
                      <a:noFill/>
                    </a:lnL>
                    <a:lnR>
                      <a:noFill/>
                    </a:lnR>
                    <a:lnT>
                      <a:noFill/>
                    </a:lnT>
                    <a:lnB>
                      <a:noFill/>
                    </a:lnB>
                    <a:solidFill>
                      <a:srgbClr val="F2F2F2"/>
                    </a:solidFill>
                  </a:tcPr>
                </a:tc>
                <a:extLst>
                  <a:ext uri="{0D108BD9-81ED-4DB2-BD59-A6C34878D82A}">
                    <a16:rowId xmlns:a16="http://schemas.microsoft.com/office/drawing/2014/main" val="215341612"/>
                  </a:ext>
                </a:extLst>
              </a:tr>
              <a:tr h="672924">
                <a:tc>
                  <a:txBody>
                    <a:bodyPr/>
                    <a:lstStyle/>
                    <a:p>
                      <a:pPr algn="ctr" fontAlgn="t">
                        <a:lnSpc>
                          <a:spcPct val="107000"/>
                        </a:lnSpc>
                        <a:spcBef>
                          <a:spcPts val="0"/>
                        </a:spcBef>
                        <a:spcAft>
                          <a:spcPts val="800"/>
                        </a:spcAft>
                      </a:pPr>
                      <a:r>
                        <a:rPr lang="en-GB" sz="1400" b="1" i="0" u="none" strike="noStrike">
                          <a:solidFill>
                            <a:srgbClr val="00B050"/>
                          </a:solidFill>
                          <a:effectLst/>
                          <a:latin typeface="Arial"/>
                          <a:ea typeface="Times New Roman" panose="02020603050405020304" pitchFamily="18" charset="0"/>
                          <a:cs typeface="Times New Roman"/>
                        </a:rPr>
                        <a:t>DI-061</a:t>
                      </a:r>
                      <a:endParaRPr lang="en-GB" sz="2300" b="1" i="0" u="none" strike="noStrike">
                        <a:effectLst/>
                        <a:latin typeface="Arial"/>
                        <a:cs typeface="Times New Roman"/>
                      </a:endParaRPr>
                    </a:p>
                  </a:txBody>
                  <a:tcPr marL="86211" marR="86211" marT="11974" marB="0">
                    <a:lnL>
                      <a:noFill/>
                    </a:lnL>
                    <a:lnR w="12700" cap="flat" cmpd="sng" algn="ctr">
                      <a:solidFill>
                        <a:srgbClr val="7F7F7F"/>
                      </a:solidFill>
                      <a:prstDash val="solid"/>
                      <a:round/>
                      <a:headEnd type="none" w="med" len="med"/>
                      <a:tailEnd type="none" w="med" len="med"/>
                    </a:lnR>
                    <a:lnT>
                      <a:noFill/>
                    </a:lnT>
                    <a:lnB>
                      <a:noFill/>
                    </a:lnB>
                    <a:noFill/>
                  </a:tcPr>
                </a:tc>
                <a:tc>
                  <a:txBody>
                    <a:bodyPr/>
                    <a:lstStyle/>
                    <a:p>
                      <a:pPr algn="l" fontAlgn="t">
                        <a:lnSpc>
                          <a:spcPct val="107000"/>
                        </a:lnSpc>
                        <a:spcBef>
                          <a:spcPts val="0"/>
                        </a:spcBef>
                        <a:spcAft>
                          <a:spcPts val="800"/>
                        </a:spcAft>
                      </a:pPr>
                      <a:r>
                        <a:rPr lang="en-GB" sz="1400" b="0" i="0" u="none" strike="noStrike">
                          <a:solidFill>
                            <a:srgbClr val="00B050"/>
                          </a:solidFill>
                          <a:effectLst/>
                          <a:latin typeface="Arial"/>
                          <a:ea typeface="Times New Roman" panose="02020603050405020304" pitchFamily="18" charset="0"/>
                          <a:cs typeface="Times New Roman"/>
                        </a:rPr>
                        <a:t>Metering Service </a:t>
                      </a:r>
                      <a:r>
                        <a:rPr lang="en-GB" sz="1400" b="0" i="0" u="none" strike="noStrike" err="1">
                          <a:solidFill>
                            <a:srgbClr val="00B050"/>
                          </a:solidFill>
                          <a:effectLst/>
                          <a:latin typeface="Arial"/>
                          <a:ea typeface="Times New Roman" panose="02020603050405020304" pitchFamily="18" charset="0"/>
                          <a:cs typeface="Times New Roman"/>
                        </a:rPr>
                        <a:t>EffectiveFrom</a:t>
                      </a:r>
                      <a:r>
                        <a:rPr lang="en-GB" sz="1400" b="0" i="0" u="none" strike="noStrike">
                          <a:solidFill>
                            <a:srgbClr val="00B050"/>
                          </a:solidFill>
                          <a:effectLst/>
                          <a:latin typeface="Arial"/>
                          <a:ea typeface="Times New Roman" panose="02020603050405020304" pitchFamily="18" charset="0"/>
                          <a:cs typeface="Times New Roman"/>
                        </a:rPr>
                        <a:t> Date</a:t>
                      </a:r>
                      <a:endParaRPr lang="en-GB" sz="2300" b="0" i="0" u="none" strike="noStrike">
                        <a:effectLst/>
                        <a:latin typeface="Arial"/>
                        <a:cs typeface="Times New Roman"/>
                      </a:endParaRPr>
                    </a:p>
                  </a:txBody>
                  <a:tcPr marL="86211" marR="86211" marT="11974" marB="0">
                    <a:lnL w="12700" cap="flat" cmpd="sng" algn="ctr">
                      <a:solidFill>
                        <a:srgbClr val="7F7F7F"/>
                      </a:solidFill>
                      <a:prstDash val="solid"/>
                      <a:round/>
                      <a:headEnd type="none" w="med" len="med"/>
                      <a:tailEnd type="none" w="med" len="med"/>
                    </a:lnL>
                    <a:lnR>
                      <a:noFill/>
                    </a:lnR>
                    <a:lnT>
                      <a:noFill/>
                    </a:lnT>
                    <a:lnB>
                      <a:noFill/>
                    </a:lnB>
                    <a:noFill/>
                  </a:tcPr>
                </a:tc>
                <a:tc>
                  <a:txBody>
                    <a:bodyPr/>
                    <a:lstStyle/>
                    <a:p>
                      <a:pPr algn="l" fontAlgn="t">
                        <a:lnSpc>
                          <a:spcPct val="107000"/>
                        </a:lnSpc>
                        <a:spcBef>
                          <a:spcPts val="0"/>
                        </a:spcBef>
                        <a:spcAft>
                          <a:spcPts val="800"/>
                        </a:spcAft>
                      </a:pPr>
                      <a:r>
                        <a:rPr lang="en-GB" sz="1300" b="0" i="0" u="none" strike="noStrike">
                          <a:solidFill>
                            <a:srgbClr val="00B050"/>
                          </a:solidFill>
                          <a:effectLst/>
                          <a:latin typeface="Arial"/>
                          <a:ea typeface="Times New Roman" panose="02020603050405020304" pitchFamily="18" charset="0"/>
                          <a:cs typeface="Times New Roman"/>
                        </a:rPr>
                        <a:t>The date and time from when a metering service will be responsible for a metering point. </a:t>
                      </a:r>
                      <a:r>
                        <a:rPr lang="en-GB" sz="1300" b="0" i="0" u="none" strike="sngStrike">
                          <a:solidFill>
                            <a:srgbClr val="FF0000"/>
                          </a:solidFill>
                          <a:effectLst/>
                          <a:latin typeface="Arial"/>
                          <a:ea typeface="Times New Roman" panose="02020603050405020304" pitchFamily="18" charset="0"/>
                          <a:cs typeface="Times New Roman"/>
                        </a:rPr>
                        <a:t>Initially assumed to be midnight UTC.</a:t>
                      </a:r>
                      <a:endParaRPr lang="en-GB" sz="2300" b="0" i="0" u="none" strike="noStrike">
                        <a:effectLst/>
                        <a:latin typeface="Arial"/>
                        <a:cs typeface="Times New Roman"/>
                      </a:endParaRPr>
                    </a:p>
                  </a:txBody>
                  <a:tcPr marL="86211" marR="86211" marT="11974" marB="0">
                    <a:lnL>
                      <a:noFill/>
                    </a:lnL>
                    <a:lnR>
                      <a:noFill/>
                    </a:lnR>
                    <a:lnT>
                      <a:noFill/>
                    </a:lnT>
                    <a:lnB>
                      <a:noFill/>
                    </a:lnB>
                    <a:noFill/>
                  </a:tcPr>
                </a:tc>
                <a:extLst>
                  <a:ext uri="{0D108BD9-81ED-4DB2-BD59-A6C34878D82A}">
                    <a16:rowId xmlns:a16="http://schemas.microsoft.com/office/drawing/2014/main" val="2653719914"/>
                  </a:ext>
                </a:extLst>
              </a:tr>
            </a:tbl>
          </a:graphicData>
        </a:graphic>
      </p:graphicFrame>
    </p:spTree>
    <p:extLst>
      <p:ext uri="{BB962C8B-B14F-4D97-AF65-F5344CB8AC3E}">
        <p14:creationId xmlns:p14="http://schemas.microsoft.com/office/powerpoint/2010/main" val="1870819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97" y="332509"/>
            <a:ext cx="4822272" cy="276338"/>
          </a:xfrm>
        </p:spPr>
        <p:txBody>
          <a:bodyPr/>
          <a:lstStyle/>
          <a:p>
            <a:r>
              <a:rPr lang="en-US">
                <a:latin typeface="Suisse Intl Book" panose="020B0504000000000000" pitchFamily="34" charset="-78"/>
                <a:cs typeface="Suisse Intl Book" panose="020B0504000000000000" pitchFamily="34" charset="-78"/>
              </a:rPr>
              <a:t>Clock Change Design – Impacts &amp; Clarifications</a:t>
            </a:r>
            <a:endParaRPr lang="en-GB">
              <a:latin typeface="Suisse Intl Book" panose="020B0504000000000000" pitchFamily="34" charset="-78"/>
              <a:cs typeface="Suisse Intl Book" panose="020B0504000000000000" pitchFamily="34" charset="-78"/>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C8A1D-C690-374A-BBAF-BE150B79E8D3}" type="slidenum">
              <a:rPr kumimoji="0" lang="en-GB" sz="1150" b="0" i="0" u="none" strike="noStrike" kern="1200" cap="none" spc="0" normalizeH="0" baseline="0" noProof="0" smtClean="0">
                <a:ln>
                  <a:noFill/>
                </a:ln>
                <a:solidFill>
                  <a:srgbClr val="041425"/>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150" b="0" i="0" u="none" strike="noStrike" kern="1200" cap="none" spc="0" normalizeH="0" baseline="0" noProof="0">
              <a:ln>
                <a:noFill/>
              </a:ln>
              <a:solidFill>
                <a:srgbClr val="041425"/>
              </a:solidFill>
              <a:effectLst/>
              <a:uLnTx/>
              <a:uFillTx/>
              <a:latin typeface="Arial" panose="020B0604020202020204"/>
              <a:ea typeface="+mn-ea"/>
              <a:cs typeface="+mn-cs"/>
            </a:endParaRPr>
          </a:p>
        </p:txBody>
      </p:sp>
      <p:sp>
        <p:nvSpPr>
          <p:cNvPr id="3" name="Rectangle 2"/>
          <p:cNvSpPr/>
          <p:nvPr/>
        </p:nvSpPr>
        <p:spPr>
          <a:xfrm>
            <a:off x="309796" y="1199689"/>
            <a:ext cx="11572406" cy="2462213"/>
          </a:xfrm>
          <a:prstGeom prst="rect">
            <a:avLst/>
          </a:prstGeom>
        </p:spPr>
        <p:txBody>
          <a:bodyPr wrap="square" lIns="91440" tIns="45720" rIns="91440" bIns="45720" anchor="t">
            <a:spAutoFit/>
          </a:bodyPr>
          <a:lstStyle/>
          <a:p>
            <a:endParaRPr lang="en-US" sz="1400" b="1">
              <a:solidFill>
                <a:srgbClr val="041425"/>
              </a:solidFill>
            </a:endParaRPr>
          </a:p>
          <a:p>
            <a:pPr lvl="1"/>
            <a:endParaRPr lang="en-US" sz="1400">
              <a:solidFill>
                <a:srgbClr val="041425"/>
              </a:solidFill>
            </a:endParaRPr>
          </a:p>
          <a:p>
            <a:pPr marL="742950" lvl="1" indent="-285750">
              <a:buFont typeface="Arial" panose="020B0604020202020204" pitchFamily="34" charset="0"/>
              <a:buChar char="•"/>
            </a:pPr>
            <a:endParaRPr lang="en-GB" sz="1400"/>
          </a:p>
          <a:p>
            <a:pPr marL="742950" lvl="1" indent="-285750">
              <a:buFont typeface="Arial" panose="020B0604020202020204" pitchFamily="34" charset="0"/>
              <a:buChar char="•"/>
            </a:pPr>
            <a:endParaRPr lang="en-US" sz="1400">
              <a:solidFill>
                <a:srgbClr val="041425"/>
              </a:solidFill>
            </a:endParaRPr>
          </a:p>
          <a:p>
            <a:pPr marL="742950" lvl="1" indent="-285750">
              <a:buFont typeface="Arial" panose="020B0604020202020204" pitchFamily="34" charset="0"/>
              <a:buChar char="•"/>
            </a:pPr>
            <a:r>
              <a:rPr lang="en-US" sz="1400" b="1">
                <a:solidFill>
                  <a:srgbClr val="041425"/>
                </a:solidFill>
              </a:rPr>
              <a:t>Revise Validation rules for IF-031 ~</a:t>
            </a:r>
            <a:r>
              <a:rPr lang="en-US" sz="1400">
                <a:solidFill>
                  <a:srgbClr val="041425"/>
                </a:solidFill>
              </a:rPr>
              <a:t> to ensure that Proposed Service Provider Start Time equates to midnight clock time</a:t>
            </a:r>
          </a:p>
          <a:p>
            <a:pPr marL="742950" lvl="1" indent="-285750">
              <a:buFont typeface="Arial" panose="020B0604020202020204" pitchFamily="34" charset="0"/>
              <a:buChar char="•"/>
            </a:pPr>
            <a:endParaRPr lang="en-US" sz="1400">
              <a:solidFill>
                <a:srgbClr val="041425"/>
              </a:solidFill>
            </a:endParaRPr>
          </a:p>
          <a:p>
            <a:pPr marL="742950" lvl="1" indent="-285750">
              <a:buFont typeface="Arial" panose="020B0604020202020204" pitchFamily="34" charset="0"/>
              <a:buChar char="•"/>
            </a:pPr>
            <a:r>
              <a:rPr lang="en-US" sz="1400" b="1">
                <a:solidFill>
                  <a:srgbClr val="041425"/>
                </a:solidFill>
              </a:rPr>
              <a:t>Revise population notes for IF-041 ~</a:t>
            </a:r>
            <a:r>
              <a:rPr lang="en-US" sz="1400">
                <a:solidFill>
                  <a:srgbClr val="041425"/>
                </a:solidFill>
              </a:rPr>
              <a:t> to make it clear that Transfer Readings [only] Date/Time should equate to clock time.</a:t>
            </a:r>
          </a:p>
          <a:p>
            <a:pPr marL="742950" lvl="1" indent="-285750">
              <a:buFont typeface="Arial" panose="020B0604020202020204" pitchFamily="34" charset="0"/>
              <a:buChar char="•"/>
            </a:pPr>
            <a:endParaRPr lang="en-US" sz="1400">
              <a:solidFill>
                <a:srgbClr val="041425"/>
              </a:solidFill>
            </a:endParaRPr>
          </a:p>
          <a:p>
            <a:pPr marL="742950" lvl="1" indent="-285750">
              <a:buFont typeface="Arial" panose="020B0604020202020204" pitchFamily="34" charset="0"/>
              <a:buChar char="•"/>
            </a:pPr>
            <a:r>
              <a:rPr lang="en-US" sz="1400" b="1">
                <a:solidFill>
                  <a:srgbClr val="041425"/>
                </a:solidFill>
              </a:rPr>
              <a:t>IF-037 Block B002 Incoming Supplier Information </a:t>
            </a:r>
            <a:r>
              <a:rPr lang="en-US" sz="1400">
                <a:solidFill>
                  <a:srgbClr val="041425"/>
                </a:solidFill>
              </a:rPr>
              <a:t>– this would be required for [</a:t>
            </a:r>
            <a:r>
              <a:rPr lang="en-US" sz="1400" err="1">
                <a:solidFill>
                  <a:srgbClr val="041425"/>
                </a:solidFill>
              </a:rPr>
              <a:t>DSDeApp</a:t>
            </a:r>
            <a:r>
              <a:rPr lang="en-US" sz="1400">
                <a:solidFill>
                  <a:srgbClr val="041425"/>
                </a:solidFill>
              </a:rPr>
              <a:t>] event  </a:t>
            </a:r>
          </a:p>
          <a:p>
            <a:pPr marL="285750" indent="-285750">
              <a:buFont typeface="Arial" panose="020B0604020202020204" pitchFamily="34" charset="0"/>
              <a:buChar char="•"/>
            </a:pPr>
            <a:endParaRPr lang="en-US" sz="1400" b="1">
              <a:solidFill>
                <a:srgbClr val="041425"/>
              </a:solidFill>
            </a:endParaRPr>
          </a:p>
          <a:p>
            <a:pPr marL="285750" indent="-285750">
              <a:buFont typeface="Arial" panose="020B0604020202020204" pitchFamily="34" charset="0"/>
              <a:buChar char="•"/>
            </a:pPr>
            <a:endParaRPr lang="en-US" sz="1400" b="1">
              <a:solidFill>
                <a:srgbClr val="041425"/>
              </a:solidFill>
            </a:endParaRPr>
          </a:p>
        </p:txBody>
      </p:sp>
      <p:sp>
        <p:nvSpPr>
          <p:cNvPr id="6" name="Text Placeholder 5">
            <a:extLst>
              <a:ext uri="{FF2B5EF4-FFF2-40B4-BE49-F238E27FC236}">
                <a16:creationId xmlns:a16="http://schemas.microsoft.com/office/drawing/2014/main" id="{1FCD985C-25D4-B560-8DDD-F459BE87696C}"/>
              </a:ext>
            </a:extLst>
          </p:cNvPr>
          <p:cNvSpPr>
            <a:spLocks noGrp="1"/>
          </p:cNvSpPr>
          <p:nvPr>
            <p:ph type="body" sz="quarter" idx="13"/>
          </p:nvPr>
        </p:nvSpPr>
        <p:spPr>
          <a:xfrm>
            <a:off x="309798" y="929379"/>
            <a:ext cx="11572404" cy="355581"/>
          </a:xfrm>
        </p:spPr>
        <p:txBody>
          <a:bodyPr vert="horz" lIns="0" tIns="0" rIns="0" bIns="0" rtlCol="0" anchor="t">
            <a:normAutofit/>
          </a:bodyPr>
          <a:lstStyle/>
          <a:p>
            <a:pPr marR="2540"/>
            <a:r>
              <a:rPr lang="en-GB"/>
              <a:t>Interface Catalogue - Interfaces</a:t>
            </a:r>
            <a:endParaRPr lang="en-US"/>
          </a:p>
        </p:txBody>
      </p:sp>
    </p:spTree>
    <p:extLst>
      <p:ext uri="{BB962C8B-B14F-4D97-AF65-F5344CB8AC3E}">
        <p14:creationId xmlns:p14="http://schemas.microsoft.com/office/powerpoint/2010/main" val="524346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97" y="332509"/>
            <a:ext cx="4822272" cy="276338"/>
          </a:xfrm>
        </p:spPr>
        <p:txBody>
          <a:bodyPr/>
          <a:lstStyle/>
          <a:p>
            <a:r>
              <a:rPr lang="en-US">
                <a:latin typeface="Suisse Intl Book" panose="020B0504000000000000" pitchFamily="34" charset="-78"/>
                <a:cs typeface="Suisse Intl Book" panose="020B0504000000000000" pitchFamily="34" charset="-78"/>
              </a:rPr>
              <a:t>Clock Change Design – Impacts &amp; Clarifications</a:t>
            </a:r>
            <a:endParaRPr lang="en-GB">
              <a:latin typeface="Suisse Intl Book" panose="020B0504000000000000" pitchFamily="34" charset="-78"/>
              <a:cs typeface="Suisse Intl Book" panose="020B0504000000000000" pitchFamily="34" charset="-78"/>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C8A1D-C690-374A-BBAF-BE150B79E8D3}" type="slidenum">
              <a:rPr kumimoji="0" lang="en-GB" sz="1150" b="0" i="0" u="none" strike="noStrike" kern="1200" cap="none" spc="0" normalizeH="0" baseline="0" noProof="0" smtClean="0">
                <a:ln>
                  <a:noFill/>
                </a:ln>
                <a:solidFill>
                  <a:srgbClr val="041425"/>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150" b="0" i="0" u="none" strike="noStrike" kern="1200" cap="none" spc="0" normalizeH="0" baseline="0" noProof="0">
              <a:ln>
                <a:noFill/>
              </a:ln>
              <a:solidFill>
                <a:srgbClr val="041425"/>
              </a:solidFill>
              <a:effectLst/>
              <a:uLnTx/>
              <a:uFillTx/>
              <a:latin typeface="Arial" panose="020B0604020202020204"/>
              <a:ea typeface="+mn-ea"/>
              <a:cs typeface="+mn-cs"/>
            </a:endParaRPr>
          </a:p>
        </p:txBody>
      </p:sp>
      <p:sp>
        <p:nvSpPr>
          <p:cNvPr id="3" name="Rectangle 2"/>
          <p:cNvSpPr/>
          <p:nvPr/>
        </p:nvSpPr>
        <p:spPr>
          <a:xfrm>
            <a:off x="309796" y="1199689"/>
            <a:ext cx="11572406" cy="4668907"/>
          </a:xfrm>
          <a:prstGeom prst="rect">
            <a:avLst/>
          </a:prstGeom>
        </p:spPr>
        <p:txBody>
          <a:bodyPr wrap="square" lIns="91440" tIns="45720" rIns="91440" bIns="45720" anchor="t">
            <a:spAutoFit/>
          </a:bodyPr>
          <a:lstStyle/>
          <a:p>
            <a:pPr lvl="1"/>
            <a:endParaRPr lang="en-GB" sz="1400">
              <a:solidFill>
                <a:srgbClr val="041425"/>
              </a:solidFill>
            </a:endParaRPr>
          </a:p>
          <a:p>
            <a:pPr>
              <a:lnSpc>
                <a:spcPct val="107000"/>
              </a:lnSpc>
              <a:spcAft>
                <a:spcPts val="800"/>
              </a:spcAft>
            </a:pPr>
            <a:r>
              <a:rPr lang="en-GB" sz="1400" b="1" kern="100">
                <a:solidFill>
                  <a:schemeClr val="accent2"/>
                </a:solidFill>
                <a:effectLst/>
                <a:ea typeface="Calibri" panose="020F0502020204030204" pitchFamily="34" charset="0"/>
                <a:cs typeface="Times New Roman" panose="02020603050405020304" pitchFamily="18" charset="0"/>
              </a:rPr>
              <a:t>Add new Section to DES138 Registration Notes ~ </a:t>
            </a:r>
          </a:p>
          <a:p>
            <a:pPr>
              <a:lnSpc>
                <a:spcPct val="107000"/>
              </a:lnSpc>
              <a:spcAft>
                <a:spcPts val="800"/>
              </a:spcAft>
            </a:pPr>
            <a:r>
              <a:rPr lang="en-GB" sz="1400" b="1" kern="100">
                <a:solidFill>
                  <a:schemeClr val="accent2"/>
                </a:solidFill>
                <a:effectLst/>
                <a:ea typeface="Calibri" panose="020F0502020204030204" pitchFamily="34" charset="0"/>
                <a:cs typeface="Times New Roman" panose="02020603050405020304" pitchFamily="18" charset="0"/>
              </a:rPr>
              <a:t>Service Provider Appointment Start/End Time</a:t>
            </a:r>
            <a:endParaRPr lang="en-GB" sz="1400" kern="100">
              <a:solidFill>
                <a:schemeClr val="accent2"/>
              </a:solidFill>
              <a:effectLst/>
              <a:ea typeface="Calibri" panose="020F0502020204030204" pitchFamily="34" charset="0"/>
              <a:cs typeface="Times New Roman" panose="02020603050405020304" pitchFamily="18" charset="0"/>
            </a:endParaRPr>
          </a:p>
          <a:p>
            <a:pPr>
              <a:lnSpc>
                <a:spcPct val="107000"/>
              </a:lnSpc>
              <a:spcAft>
                <a:spcPts val="800"/>
              </a:spcAft>
            </a:pPr>
            <a:r>
              <a:rPr lang="en-GB" sz="1400" kern="100">
                <a:solidFill>
                  <a:schemeClr val="accent2"/>
                </a:solidFill>
                <a:effectLst/>
                <a:ea typeface="Calibri" panose="020F0502020204030204" pitchFamily="34" charset="0"/>
                <a:cs typeface="Times New Roman" panose="02020603050405020304" pitchFamily="18" charset="0"/>
              </a:rPr>
              <a:t>The implementation of “MHHS Programme CR36”, mandated that Service Provider Appointments should commence at ‘Midnight Local’ or ‘Midnight Clock Time’, so that Data Service and Metering Service appointments, align with the periods of ‘Supplier ownership’ maintained by CSS (Central Switching Service). This means that, in periods where BST (British Summer Time) is in effect, service provider appointment will commence at 23:00:00 on D-1, where D is the ‘UTC day’ on which supply ownership begins.   </a:t>
            </a:r>
          </a:p>
          <a:p>
            <a:pPr>
              <a:lnSpc>
                <a:spcPct val="107000"/>
              </a:lnSpc>
              <a:spcAft>
                <a:spcPts val="800"/>
              </a:spcAft>
            </a:pPr>
            <a:r>
              <a:rPr lang="en-GB" sz="1400" kern="100">
                <a:solidFill>
                  <a:schemeClr val="accent2"/>
                </a:solidFill>
                <a:effectLst/>
                <a:ea typeface="Calibri" panose="020F0502020204030204" pitchFamily="34" charset="0"/>
                <a:cs typeface="Times New Roman" panose="02020603050405020304" pitchFamily="18" charset="0"/>
              </a:rPr>
              <a:t>However, It should be noted that Data Services will continue to be responsible for collecting/providing consumption data for each full UTC day for which they are appointed i.e. an appointed DS would need to continue to provide consumption data for the hour ‘23:00 D-1’ through to ‘00:00 D’ even though they are not ‘technically’ appointed for that hour. Further information on processes around this arrangement can be found in the following documents:</a:t>
            </a:r>
          </a:p>
          <a:p>
            <a:pPr>
              <a:lnSpc>
                <a:spcPct val="107000"/>
              </a:lnSpc>
              <a:spcAft>
                <a:spcPts val="800"/>
              </a:spcAft>
            </a:pPr>
            <a:r>
              <a:rPr lang="en-GB" sz="1400" kern="100">
                <a:solidFill>
                  <a:schemeClr val="accent2"/>
                </a:solidFill>
                <a:effectLst/>
                <a:ea typeface="Calibri" panose="020F0502020204030204" pitchFamily="34" charset="0"/>
                <a:cs typeface="Times New Roman" panose="02020603050405020304" pitchFamily="18" charset="0"/>
              </a:rPr>
              <a:t>-        MHHS-BP003C – Transfer of Readings Change of Data Service BPM</a:t>
            </a:r>
          </a:p>
          <a:p>
            <a:pPr>
              <a:lnSpc>
                <a:spcPct val="107000"/>
              </a:lnSpc>
              <a:spcAft>
                <a:spcPts val="800"/>
              </a:spcAft>
            </a:pPr>
            <a:r>
              <a:rPr lang="en-GB" sz="1400" kern="100">
                <a:solidFill>
                  <a:schemeClr val="accent2"/>
                </a:solidFill>
                <a:effectLst/>
                <a:ea typeface="Calibri" panose="020F0502020204030204" pitchFamily="34" charset="0"/>
                <a:cs typeface="Times New Roman" panose="02020603050405020304" pitchFamily="18" charset="0"/>
              </a:rPr>
              <a:t>-        MHHS-METH001 - SDS Validation &amp; Estimation Method Statement</a:t>
            </a:r>
          </a:p>
          <a:p>
            <a:pPr>
              <a:lnSpc>
                <a:spcPct val="107000"/>
              </a:lnSpc>
              <a:spcAft>
                <a:spcPts val="800"/>
              </a:spcAft>
            </a:pPr>
            <a:r>
              <a:rPr lang="en-GB" sz="1400" kern="100">
                <a:solidFill>
                  <a:schemeClr val="accent2"/>
                </a:solidFill>
                <a:effectLst/>
                <a:ea typeface="Calibri" panose="020F0502020204030204" pitchFamily="34" charset="0"/>
                <a:cs typeface="Times New Roman" panose="02020603050405020304" pitchFamily="18" charset="0"/>
              </a:rPr>
              <a:t>-        MHHS-BRS001  - Data Service Requirements</a:t>
            </a:r>
            <a:endParaRPr lang="en-GB" sz="1400">
              <a:solidFill>
                <a:schemeClr val="accent2"/>
              </a:solidFill>
            </a:endParaRPr>
          </a:p>
          <a:p>
            <a:pPr marL="742950" lvl="1" indent="-285750">
              <a:buFont typeface="Arial" panose="020B0604020202020204" pitchFamily="34" charset="0"/>
              <a:buChar char="•"/>
            </a:pPr>
            <a:endParaRPr lang="en-US" sz="1400">
              <a:solidFill>
                <a:srgbClr val="041425"/>
              </a:solidFill>
            </a:endParaRPr>
          </a:p>
          <a:p>
            <a:pPr marL="285750" indent="-285750">
              <a:buFont typeface="Arial" panose="020B0604020202020204" pitchFamily="34" charset="0"/>
              <a:buChar char="•"/>
            </a:pPr>
            <a:endParaRPr lang="en-US" sz="1400" b="1">
              <a:solidFill>
                <a:srgbClr val="041425"/>
              </a:solidFill>
            </a:endParaRPr>
          </a:p>
          <a:p>
            <a:pPr marL="285750" indent="-285750">
              <a:buFont typeface="Arial" panose="020B0604020202020204" pitchFamily="34" charset="0"/>
              <a:buChar char="•"/>
            </a:pPr>
            <a:endParaRPr lang="en-US" sz="1400" b="1">
              <a:solidFill>
                <a:srgbClr val="041425"/>
              </a:solidFill>
            </a:endParaRPr>
          </a:p>
        </p:txBody>
      </p:sp>
      <p:sp>
        <p:nvSpPr>
          <p:cNvPr id="6" name="Text Placeholder 5">
            <a:extLst>
              <a:ext uri="{FF2B5EF4-FFF2-40B4-BE49-F238E27FC236}">
                <a16:creationId xmlns:a16="http://schemas.microsoft.com/office/drawing/2014/main" id="{1FCD985C-25D4-B560-8DDD-F459BE87696C}"/>
              </a:ext>
            </a:extLst>
          </p:cNvPr>
          <p:cNvSpPr>
            <a:spLocks noGrp="1"/>
          </p:cNvSpPr>
          <p:nvPr>
            <p:ph type="body" sz="quarter" idx="13"/>
          </p:nvPr>
        </p:nvSpPr>
        <p:spPr>
          <a:xfrm>
            <a:off x="309798" y="929379"/>
            <a:ext cx="11572404" cy="355581"/>
          </a:xfrm>
        </p:spPr>
        <p:txBody>
          <a:bodyPr vert="horz" lIns="0" tIns="0" rIns="0" bIns="0" rtlCol="0" anchor="t">
            <a:normAutofit/>
          </a:bodyPr>
          <a:lstStyle/>
          <a:p>
            <a:pPr marR="2540"/>
            <a:r>
              <a:rPr lang="en-GB"/>
              <a:t>Interface Catalogue – Registration Notes</a:t>
            </a:r>
            <a:endParaRPr lang="en-US"/>
          </a:p>
        </p:txBody>
      </p:sp>
    </p:spTree>
    <p:extLst>
      <p:ext uri="{BB962C8B-B14F-4D97-AF65-F5344CB8AC3E}">
        <p14:creationId xmlns:p14="http://schemas.microsoft.com/office/powerpoint/2010/main" val="2223813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97" y="332509"/>
            <a:ext cx="4822272" cy="276338"/>
          </a:xfrm>
        </p:spPr>
        <p:txBody>
          <a:bodyPr/>
          <a:lstStyle/>
          <a:p>
            <a:r>
              <a:rPr lang="en-US">
                <a:latin typeface="Suisse Intl Book" panose="020B0504000000000000" pitchFamily="34" charset="-78"/>
                <a:cs typeface="Suisse Intl Book" panose="020B0504000000000000" pitchFamily="34" charset="-78"/>
              </a:rPr>
              <a:t>Clock Change Design – Impacts &amp; Clarifications</a:t>
            </a:r>
            <a:endParaRPr lang="en-GB">
              <a:latin typeface="Suisse Intl Book" panose="020B0504000000000000" pitchFamily="34" charset="-78"/>
              <a:cs typeface="Suisse Intl Book" panose="020B0504000000000000" pitchFamily="34" charset="-78"/>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C8A1D-C690-374A-BBAF-BE150B79E8D3}" type="slidenum">
              <a:rPr kumimoji="0" lang="en-GB" sz="1150" b="0" i="0" u="none" strike="noStrike" kern="1200" cap="none" spc="0" normalizeH="0" baseline="0" noProof="0" smtClean="0">
                <a:ln>
                  <a:noFill/>
                </a:ln>
                <a:solidFill>
                  <a:srgbClr val="041425"/>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150" b="0" i="0" u="none" strike="noStrike" kern="1200" cap="none" spc="0" normalizeH="0" baseline="0" noProof="0">
              <a:ln>
                <a:noFill/>
              </a:ln>
              <a:solidFill>
                <a:srgbClr val="041425"/>
              </a:solidFill>
              <a:effectLst/>
              <a:uLnTx/>
              <a:uFillTx/>
              <a:latin typeface="Arial" panose="020B0604020202020204"/>
              <a:ea typeface="+mn-ea"/>
              <a:cs typeface="+mn-cs"/>
            </a:endParaRPr>
          </a:p>
        </p:txBody>
      </p:sp>
      <p:sp>
        <p:nvSpPr>
          <p:cNvPr id="3" name="Rectangle 2"/>
          <p:cNvSpPr/>
          <p:nvPr/>
        </p:nvSpPr>
        <p:spPr>
          <a:xfrm>
            <a:off x="309796" y="1199689"/>
            <a:ext cx="11572406" cy="5555367"/>
          </a:xfrm>
          <a:prstGeom prst="rect">
            <a:avLst/>
          </a:prstGeom>
        </p:spPr>
        <p:txBody>
          <a:bodyPr wrap="square" lIns="91440" tIns="45720" rIns="91440" bIns="45720" anchor="t">
            <a:spAutoFit/>
          </a:bodyPr>
          <a:lstStyle/>
          <a:p>
            <a:pPr lvl="1"/>
            <a:endParaRPr lang="en-GB" sz="1400">
              <a:solidFill>
                <a:srgbClr val="041425"/>
              </a:solidFill>
            </a:endParaRPr>
          </a:p>
          <a:p>
            <a:pPr>
              <a:lnSpc>
                <a:spcPct val="107000"/>
              </a:lnSpc>
              <a:spcAft>
                <a:spcPts val="800"/>
              </a:spcAft>
            </a:pPr>
            <a:r>
              <a:rPr lang="en-GB" sz="1400" b="1" kern="100">
                <a:solidFill>
                  <a:schemeClr val="accent2"/>
                </a:solidFill>
                <a:effectLst/>
                <a:ea typeface="Calibri" panose="020F0502020204030204" pitchFamily="34" charset="0"/>
                <a:cs typeface="Times New Roman" panose="02020603050405020304" pitchFamily="18" charset="0"/>
              </a:rPr>
              <a:t>Representations of Time in DIP Messages</a:t>
            </a:r>
            <a:endParaRPr lang="en-GB" sz="1400" kern="100">
              <a:solidFill>
                <a:schemeClr val="accent2"/>
              </a:solidFill>
              <a:effectLst/>
              <a:ea typeface="Calibri" panose="020F0502020204030204" pitchFamily="34" charset="0"/>
              <a:cs typeface="Times New Roman" panose="02020603050405020304" pitchFamily="18" charset="0"/>
            </a:endParaRPr>
          </a:p>
          <a:p>
            <a:pPr>
              <a:lnSpc>
                <a:spcPct val="107000"/>
              </a:lnSpc>
              <a:spcAft>
                <a:spcPts val="800"/>
              </a:spcAft>
            </a:pPr>
            <a:r>
              <a:rPr lang="en-GB" sz="1400" kern="100">
                <a:solidFill>
                  <a:schemeClr val="accent2"/>
                </a:solidFill>
                <a:effectLst/>
                <a:ea typeface="Calibri" panose="020F0502020204030204" pitchFamily="34" charset="0"/>
                <a:cs typeface="Times New Roman" panose="02020603050405020304" pitchFamily="18" charset="0"/>
              </a:rPr>
              <a:t>All DIP DES138 message Date/Time fields are based on ISO-8601, and have the format YYYY-MM-DDTHH:MM.SS±TZH:TZM. This format allows for time to be represented in either in terms of UTC, or ‘local time’ accompanied with the appropriate off-set from UTC.</a:t>
            </a:r>
          </a:p>
          <a:p>
            <a:pPr>
              <a:lnSpc>
                <a:spcPct val="107000"/>
              </a:lnSpc>
              <a:spcAft>
                <a:spcPts val="800"/>
              </a:spcAft>
            </a:pPr>
            <a:r>
              <a:rPr lang="en-GB" sz="1400" kern="100">
                <a:solidFill>
                  <a:schemeClr val="accent2"/>
                </a:solidFill>
                <a:effectLst/>
                <a:ea typeface="Calibri" panose="020F0502020204030204" pitchFamily="34" charset="0"/>
                <a:cs typeface="Times New Roman" panose="02020603050405020304" pitchFamily="18" charset="0"/>
              </a:rPr>
              <a:t> </a:t>
            </a:r>
          </a:p>
          <a:p>
            <a:pPr>
              <a:lnSpc>
                <a:spcPct val="107000"/>
              </a:lnSpc>
              <a:spcAft>
                <a:spcPts val="800"/>
              </a:spcAft>
            </a:pPr>
            <a:r>
              <a:rPr lang="en-GB" sz="1400" kern="100">
                <a:solidFill>
                  <a:schemeClr val="accent2"/>
                </a:solidFill>
                <a:effectLst/>
                <a:ea typeface="Calibri" panose="020F0502020204030204" pitchFamily="34" charset="0"/>
                <a:cs typeface="Times New Roman" panose="02020603050405020304" pitchFamily="18" charset="0"/>
              </a:rPr>
              <a:t>For example, during BST, midnight could be correctly represented either as</a:t>
            </a:r>
          </a:p>
          <a:p>
            <a:pPr>
              <a:lnSpc>
                <a:spcPct val="107000"/>
              </a:lnSpc>
              <a:spcAft>
                <a:spcPts val="800"/>
              </a:spcAft>
            </a:pPr>
            <a:r>
              <a:rPr lang="fr-FR" sz="1400" kern="100">
                <a:solidFill>
                  <a:schemeClr val="accent2"/>
                </a:solidFill>
                <a:effectLst/>
                <a:ea typeface="Calibri" panose="020F0502020204030204" pitchFamily="34" charset="0"/>
                <a:cs typeface="Times New Roman" panose="02020603050405020304" pitchFamily="18" charset="0"/>
              </a:rPr>
              <a:t>2023-07-19T23:00:00.00±00:00 (UTC version) or</a:t>
            </a:r>
            <a:endParaRPr lang="en-GB" sz="1400" kern="100">
              <a:solidFill>
                <a:schemeClr val="accent2"/>
              </a:solidFill>
              <a:effectLst/>
              <a:ea typeface="Calibri" panose="020F0502020204030204" pitchFamily="34" charset="0"/>
              <a:cs typeface="Times New Roman" panose="02020603050405020304" pitchFamily="18" charset="0"/>
            </a:endParaRPr>
          </a:p>
          <a:p>
            <a:pPr>
              <a:lnSpc>
                <a:spcPct val="107000"/>
              </a:lnSpc>
              <a:spcAft>
                <a:spcPts val="800"/>
              </a:spcAft>
            </a:pPr>
            <a:r>
              <a:rPr lang="fr-FR" sz="1400" kern="100">
                <a:solidFill>
                  <a:schemeClr val="accent2"/>
                </a:solidFill>
                <a:effectLst/>
                <a:ea typeface="Calibri" panose="020F0502020204030204" pitchFamily="34" charset="0"/>
                <a:cs typeface="Times New Roman" panose="02020603050405020304" pitchFamily="18" charset="0"/>
              </a:rPr>
              <a:t>2023-07-20T00:00:00.00+01:00 (local/BST version)</a:t>
            </a:r>
            <a:endParaRPr lang="en-GB" sz="1400" kern="100">
              <a:solidFill>
                <a:schemeClr val="accent2"/>
              </a:solidFill>
              <a:effectLst/>
              <a:ea typeface="Calibri" panose="020F0502020204030204" pitchFamily="34" charset="0"/>
              <a:cs typeface="Times New Roman" panose="02020603050405020304" pitchFamily="18" charset="0"/>
            </a:endParaRPr>
          </a:p>
          <a:p>
            <a:pPr>
              <a:lnSpc>
                <a:spcPct val="107000"/>
              </a:lnSpc>
              <a:spcAft>
                <a:spcPts val="800"/>
              </a:spcAft>
            </a:pPr>
            <a:r>
              <a:rPr lang="en-GB" sz="1400" kern="100">
                <a:solidFill>
                  <a:schemeClr val="accent2"/>
                </a:solidFill>
                <a:effectLst/>
                <a:ea typeface="Calibri" panose="020F0502020204030204" pitchFamily="34" charset="0"/>
                <a:cs typeface="Times New Roman" panose="02020603050405020304" pitchFamily="18" charset="0"/>
              </a:rPr>
              <a:t>Whilst no formal restrictions are in place, the ‘preference’ would be that participants restricted themselves to the use of these representations, rather than utilising non-UK time zones.</a:t>
            </a:r>
          </a:p>
          <a:p>
            <a:pPr>
              <a:lnSpc>
                <a:spcPct val="107000"/>
              </a:lnSpc>
              <a:spcAft>
                <a:spcPts val="800"/>
              </a:spcAft>
            </a:pPr>
            <a:r>
              <a:rPr lang="en-GB" sz="1400" kern="100">
                <a:solidFill>
                  <a:schemeClr val="accent2"/>
                </a:solidFill>
                <a:effectLst/>
                <a:ea typeface="Calibri" panose="020F0502020204030204" pitchFamily="34" charset="0"/>
                <a:cs typeface="Times New Roman" panose="02020603050405020304" pitchFamily="18" charset="0"/>
              </a:rPr>
              <a:t>Data Items other than Service Provider Appointment Start End/Time</a:t>
            </a:r>
          </a:p>
          <a:p>
            <a:pPr>
              <a:lnSpc>
                <a:spcPct val="107000"/>
              </a:lnSpc>
              <a:spcAft>
                <a:spcPts val="800"/>
              </a:spcAft>
            </a:pPr>
            <a:r>
              <a:rPr lang="en-GB" sz="1400" kern="100">
                <a:solidFill>
                  <a:schemeClr val="accent2"/>
                </a:solidFill>
                <a:effectLst/>
                <a:ea typeface="Calibri" panose="020F0502020204030204" pitchFamily="34" charset="0"/>
                <a:cs typeface="Times New Roman" panose="02020603050405020304" pitchFamily="18" charset="0"/>
              </a:rPr>
              <a:t>All other DES138 Date/Times, for example Connection/Energisation/Meter Install/MDR Effective From Dates, can be considered as [to take effect at] Midnight on the relevant UTC day.</a:t>
            </a:r>
          </a:p>
          <a:p>
            <a:pPr>
              <a:lnSpc>
                <a:spcPct val="107000"/>
              </a:lnSpc>
              <a:spcAft>
                <a:spcPts val="800"/>
              </a:spcAft>
            </a:pPr>
            <a:r>
              <a:rPr lang="en-GB" sz="1400" kern="100">
                <a:solidFill>
                  <a:schemeClr val="accent2"/>
                </a:solidFill>
                <a:effectLst/>
                <a:ea typeface="Calibri" panose="020F0502020204030204" pitchFamily="34" charset="0"/>
                <a:cs typeface="Times New Roman" panose="02020603050405020304" pitchFamily="18" charset="0"/>
              </a:rPr>
              <a:t> </a:t>
            </a:r>
          </a:p>
          <a:p>
            <a:pPr>
              <a:lnSpc>
                <a:spcPct val="107000"/>
              </a:lnSpc>
              <a:spcAft>
                <a:spcPts val="800"/>
              </a:spcAft>
            </a:pPr>
            <a:r>
              <a:rPr lang="en-GB" sz="1400" kern="100">
                <a:solidFill>
                  <a:schemeClr val="accent2"/>
                </a:solidFill>
                <a:effectLst/>
                <a:ea typeface="Calibri" panose="020F0502020204030204" pitchFamily="34" charset="0"/>
                <a:cs typeface="Times New Roman" panose="02020603050405020304" pitchFamily="18" charset="0"/>
              </a:rPr>
              <a:t>The MHHS design allows for the implementation of the use of ‘exact times’ for events at some point in the future. However, under the current design the time element of ‘Effective From’ data items should ideally be populated as Midnight on the relevant UTC Day; or where a non-midnight time is provided should be deemed to be Midnight on the relevant UTC day, as is the convention under the pre-MHHS processes.</a:t>
            </a:r>
            <a:endParaRPr lang="en-US" sz="1400">
              <a:solidFill>
                <a:schemeClr val="accent2"/>
              </a:solidFill>
            </a:endParaRPr>
          </a:p>
          <a:p>
            <a:pPr marL="285750" indent="-285750">
              <a:buFont typeface="Arial" panose="020B0604020202020204" pitchFamily="34" charset="0"/>
              <a:buChar char="•"/>
            </a:pPr>
            <a:endParaRPr lang="en-US" sz="1400" b="1">
              <a:solidFill>
                <a:srgbClr val="041425"/>
              </a:solidFill>
            </a:endParaRPr>
          </a:p>
          <a:p>
            <a:pPr marL="285750" indent="-285750">
              <a:buFont typeface="Arial" panose="020B0604020202020204" pitchFamily="34" charset="0"/>
              <a:buChar char="•"/>
            </a:pPr>
            <a:endParaRPr lang="en-US" sz="1400" b="1">
              <a:solidFill>
                <a:srgbClr val="041425"/>
              </a:solidFill>
            </a:endParaRPr>
          </a:p>
        </p:txBody>
      </p:sp>
      <p:sp>
        <p:nvSpPr>
          <p:cNvPr id="6" name="Text Placeholder 5">
            <a:extLst>
              <a:ext uri="{FF2B5EF4-FFF2-40B4-BE49-F238E27FC236}">
                <a16:creationId xmlns:a16="http://schemas.microsoft.com/office/drawing/2014/main" id="{1FCD985C-25D4-B560-8DDD-F459BE87696C}"/>
              </a:ext>
            </a:extLst>
          </p:cNvPr>
          <p:cNvSpPr>
            <a:spLocks noGrp="1"/>
          </p:cNvSpPr>
          <p:nvPr>
            <p:ph type="body" sz="quarter" idx="13"/>
          </p:nvPr>
        </p:nvSpPr>
        <p:spPr>
          <a:xfrm>
            <a:off x="309798" y="929379"/>
            <a:ext cx="11572404" cy="355581"/>
          </a:xfrm>
        </p:spPr>
        <p:txBody>
          <a:bodyPr vert="horz" lIns="0" tIns="0" rIns="0" bIns="0" rtlCol="0" anchor="t">
            <a:normAutofit/>
          </a:bodyPr>
          <a:lstStyle/>
          <a:p>
            <a:pPr marR="2540"/>
            <a:r>
              <a:rPr lang="en-GB"/>
              <a:t>Interface Catalogue – Registration Notes (cont.)</a:t>
            </a:r>
            <a:endParaRPr lang="en-US"/>
          </a:p>
        </p:txBody>
      </p:sp>
    </p:spTree>
    <p:extLst>
      <p:ext uri="{BB962C8B-B14F-4D97-AF65-F5344CB8AC3E}">
        <p14:creationId xmlns:p14="http://schemas.microsoft.com/office/powerpoint/2010/main" val="2334179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97" y="332509"/>
            <a:ext cx="4822272" cy="276338"/>
          </a:xfrm>
        </p:spPr>
        <p:txBody>
          <a:bodyPr/>
          <a:lstStyle/>
          <a:p>
            <a:r>
              <a:rPr lang="en-US">
                <a:latin typeface="Suisse Intl Book" panose="020B0504000000000000" pitchFamily="34" charset="-78"/>
                <a:cs typeface="Suisse Intl Book" panose="020B0504000000000000" pitchFamily="34" charset="-78"/>
              </a:rPr>
              <a:t>Clock Change Design – Impacts &amp; Clarifications</a:t>
            </a:r>
            <a:endParaRPr lang="en-GB">
              <a:latin typeface="Suisse Intl Book" panose="020B0504000000000000" pitchFamily="34" charset="-78"/>
              <a:cs typeface="Suisse Intl Book" panose="020B0504000000000000" pitchFamily="34" charset="-78"/>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C8A1D-C690-374A-BBAF-BE150B79E8D3}" type="slidenum">
              <a:rPr kumimoji="0" lang="en-GB" sz="1150" b="0" i="0" u="none" strike="noStrike" kern="1200" cap="none" spc="0" normalizeH="0" baseline="0" noProof="0" smtClean="0">
                <a:ln>
                  <a:noFill/>
                </a:ln>
                <a:solidFill>
                  <a:srgbClr val="041425"/>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150" b="0" i="0" u="none" strike="noStrike" kern="1200" cap="none" spc="0" normalizeH="0" baseline="0" noProof="0">
              <a:ln>
                <a:noFill/>
              </a:ln>
              <a:solidFill>
                <a:srgbClr val="041425"/>
              </a:solidFill>
              <a:effectLst/>
              <a:uLnTx/>
              <a:uFillTx/>
              <a:latin typeface="Arial" panose="020B0604020202020204"/>
              <a:ea typeface="+mn-ea"/>
              <a:cs typeface="+mn-cs"/>
            </a:endParaRPr>
          </a:p>
        </p:txBody>
      </p:sp>
      <p:sp>
        <p:nvSpPr>
          <p:cNvPr id="3" name="Rectangle 2"/>
          <p:cNvSpPr/>
          <p:nvPr/>
        </p:nvSpPr>
        <p:spPr>
          <a:xfrm>
            <a:off x="309797" y="978302"/>
            <a:ext cx="11572406" cy="5232202"/>
          </a:xfrm>
          <a:prstGeom prst="rect">
            <a:avLst/>
          </a:prstGeom>
        </p:spPr>
        <p:txBody>
          <a:bodyPr wrap="square">
            <a:spAutoFit/>
          </a:bodyPr>
          <a:lstStyle/>
          <a:p>
            <a:pPr marL="285750" indent="-285750">
              <a:buFont typeface="Arial" panose="020B0604020202020204" pitchFamily="34" charset="0"/>
              <a:buChar char="•"/>
            </a:pPr>
            <a:endParaRPr lang="en-US" sz="1400" b="1">
              <a:solidFill>
                <a:srgbClr val="041425"/>
              </a:solidFill>
            </a:endParaRPr>
          </a:p>
          <a:p>
            <a:pPr marL="285750" indent="-285750">
              <a:buFont typeface="Arial" panose="020B0604020202020204" pitchFamily="34" charset="0"/>
              <a:buChar char="•"/>
            </a:pPr>
            <a:r>
              <a:rPr lang="en-US" sz="1400" b="1">
                <a:solidFill>
                  <a:srgbClr val="041425"/>
                </a:solidFill>
              </a:rPr>
              <a:t>‘Appointment Related’ Requirements (MS &amp; DS)</a:t>
            </a:r>
          </a:p>
          <a:p>
            <a:pPr marL="285750" indent="-285750">
              <a:buFont typeface="Arial" panose="020B0604020202020204" pitchFamily="34" charset="0"/>
              <a:buChar char="•"/>
            </a:pPr>
            <a:endParaRPr lang="en-US" sz="1400" b="1">
              <a:solidFill>
                <a:srgbClr val="041425"/>
              </a:solidFill>
            </a:endParaRPr>
          </a:p>
          <a:p>
            <a:pPr marL="742950" lvl="1" indent="-285750">
              <a:buFont typeface="Arial" panose="020B0604020202020204" pitchFamily="34" charset="0"/>
              <a:buChar char="•"/>
            </a:pPr>
            <a:r>
              <a:rPr lang="en-US" sz="1400"/>
              <a:t>Currently Appointment related Requirements reference the commencement / ending of appointments, based on the “receipt and processing” of the relevant PUB message, and do not reference a specific time per se </a:t>
            </a:r>
          </a:p>
          <a:p>
            <a:pPr marL="742950" lvl="1" indent="-285750">
              <a:buFont typeface="Arial" panose="020B0604020202020204" pitchFamily="34" charset="0"/>
              <a:buChar char="•"/>
            </a:pPr>
            <a:endParaRPr lang="en-US" sz="1400"/>
          </a:p>
          <a:p>
            <a:pPr marL="742950" lvl="1" indent="-285750">
              <a:buFont typeface="Arial" panose="020B0604020202020204" pitchFamily="34" charset="0"/>
              <a:buChar char="•"/>
            </a:pPr>
            <a:r>
              <a:rPr lang="en-US" sz="1400"/>
              <a:t>However, in order to provide further clarity around the commencement / ending of appointments the following requirements have had the ‘additional information section’ updated as follows :</a:t>
            </a:r>
          </a:p>
          <a:p>
            <a:pPr marL="742950" lvl="1" indent="-285750">
              <a:buFont typeface="Arial" panose="020B0604020202020204" pitchFamily="34" charset="0"/>
              <a:buChar char="•"/>
            </a:pPr>
            <a:endParaRPr lang="en-US" sz="1400" b="1"/>
          </a:p>
          <a:p>
            <a:pPr marL="742950" lvl="1" indent="-285750">
              <a:buFont typeface="Arial" panose="020B0604020202020204" pitchFamily="34" charset="0"/>
              <a:buChar char="•"/>
            </a:pPr>
            <a:r>
              <a:rPr lang="en-US" sz="1400">
                <a:solidFill>
                  <a:srgbClr val="041425"/>
                </a:solidFill>
              </a:rPr>
              <a:t>[Updated] </a:t>
            </a:r>
            <a:r>
              <a:rPr lang="en-US" sz="1400" b="1"/>
              <a:t>BR-DS-018, BR-DS-030, BR-DS-030.1, BR-DS-030.104 (DS) and BR-MS-005, BR-MS-009, BR-MS-009.1, BR-MS-040 (MS), </a:t>
            </a:r>
            <a:r>
              <a:rPr lang="en-US" sz="1400" i="1">
                <a:solidFill>
                  <a:srgbClr val="041425"/>
                </a:solidFill>
              </a:rPr>
              <a:t>‘de-appointment’ requirements, </a:t>
            </a:r>
            <a:r>
              <a:rPr lang="en-US" sz="1400"/>
              <a:t>have been updated to state that </a:t>
            </a:r>
            <a:r>
              <a:rPr lang="en-US" sz="1400">
                <a:solidFill>
                  <a:srgbClr val="FF0000"/>
                </a:solidFill>
              </a:rPr>
              <a:t>“all appointments cease to be effective from one second to midnight clock time”</a:t>
            </a:r>
            <a:r>
              <a:rPr lang="en-US" sz="1400"/>
              <a:t> i.e. 23:59:59</a:t>
            </a:r>
          </a:p>
          <a:p>
            <a:pPr marL="742950" lvl="1" indent="-285750">
              <a:buFont typeface="Arial" panose="020B0604020202020204" pitchFamily="34" charset="0"/>
              <a:buChar char="•"/>
            </a:pPr>
            <a:endParaRPr lang="en-US" sz="1400" i="1">
              <a:solidFill>
                <a:srgbClr val="041425"/>
              </a:solidFill>
            </a:endParaRPr>
          </a:p>
          <a:p>
            <a:pPr marL="742950" lvl="1" indent="-285750">
              <a:buFont typeface="Arial" panose="020B0604020202020204" pitchFamily="34" charset="0"/>
              <a:buChar char="•"/>
            </a:pPr>
            <a:r>
              <a:rPr lang="en-US" sz="1400">
                <a:solidFill>
                  <a:srgbClr val="041425"/>
                </a:solidFill>
              </a:rPr>
              <a:t>[Updated] </a:t>
            </a:r>
            <a:r>
              <a:rPr lang="en-US" sz="1400" b="1"/>
              <a:t>BR-DS-002, BR-DS-003, BR-DS-013, BR-DS-029 BR-DS-029.1 (DS) and BR-MS-007, BR-MS-008, BR-MS-008.1, BR-MS-030 (MS), </a:t>
            </a:r>
            <a:r>
              <a:rPr lang="en-US" sz="1400" i="1">
                <a:solidFill>
                  <a:srgbClr val="041425"/>
                </a:solidFill>
              </a:rPr>
              <a:t>‘appointment’ requirements, </a:t>
            </a:r>
            <a:r>
              <a:rPr lang="en-US" sz="1400"/>
              <a:t>have been updated to state that </a:t>
            </a:r>
            <a:r>
              <a:rPr lang="en-US" sz="1400">
                <a:solidFill>
                  <a:srgbClr val="FF0000"/>
                </a:solidFill>
              </a:rPr>
              <a:t>“all appointments become effective at midnight clock time”</a:t>
            </a:r>
            <a:r>
              <a:rPr lang="en-US" sz="1400"/>
              <a:t> i.e. 00:00:00</a:t>
            </a:r>
          </a:p>
          <a:p>
            <a:pPr marL="742950" lvl="1" indent="-285750">
              <a:buFont typeface="Arial" panose="020B0604020202020204" pitchFamily="34" charset="0"/>
              <a:buChar char="•"/>
            </a:pPr>
            <a:endParaRPr lang="en-US" sz="1400" b="1">
              <a:solidFill>
                <a:srgbClr val="041425"/>
              </a:solidFill>
            </a:endParaRPr>
          </a:p>
          <a:p>
            <a:pPr marL="285750" indent="-285750">
              <a:buFont typeface="Arial" panose="020B0604020202020204" pitchFamily="34" charset="0"/>
              <a:buChar char="•"/>
            </a:pPr>
            <a:r>
              <a:rPr lang="en-US" sz="1400" b="1">
                <a:solidFill>
                  <a:srgbClr val="041425"/>
                </a:solidFill>
              </a:rPr>
              <a:t>‘Appointment Related’ Requirements (Registration Service)</a:t>
            </a:r>
          </a:p>
          <a:p>
            <a:pPr marL="285750" indent="-285750">
              <a:buFont typeface="Arial" panose="020B0604020202020204" pitchFamily="34" charset="0"/>
              <a:buChar char="•"/>
            </a:pPr>
            <a:endParaRPr lang="en-US" sz="1400" b="1" i="1">
              <a:solidFill>
                <a:srgbClr val="041425"/>
              </a:solidFill>
            </a:endParaRPr>
          </a:p>
          <a:p>
            <a:pPr marL="742950" lvl="1" indent="-285750">
              <a:buFont typeface="Arial" panose="020B0604020202020204" pitchFamily="34" charset="0"/>
              <a:buChar char="•"/>
            </a:pPr>
            <a:r>
              <a:rPr lang="en-US" sz="1400">
                <a:solidFill>
                  <a:srgbClr val="041425"/>
                </a:solidFill>
              </a:rPr>
              <a:t>[NEW] </a:t>
            </a:r>
            <a:r>
              <a:rPr lang="en-US" sz="1400" b="1"/>
              <a:t>BR-RS-004.3, ~ </a:t>
            </a:r>
            <a:r>
              <a:rPr lang="en-US" sz="1400"/>
              <a:t>Registration Service must ensure that all Service Provider appointments take effect at midnight clock time, and de-appointments take effect at one second to midnight clock time </a:t>
            </a:r>
            <a:r>
              <a:rPr lang="en-US" sz="1400" err="1"/>
              <a:t>ie</a:t>
            </a:r>
            <a:r>
              <a:rPr lang="en-US" sz="1400"/>
              <a:t>. 23:59:59</a:t>
            </a:r>
          </a:p>
          <a:p>
            <a:pPr marL="742950" lvl="1" indent="-285750">
              <a:buFont typeface="Arial" panose="020B0604020202020204" pitchFamily="34" charset="0"/>
              <a:buChar char="•"/>
            </a:pPr>
            <a:endParaRPr lang="en-US" sz="1400" i="1">
              <a:solidFill>
                <a:srgbClr val="041425"/>
              </a:solidFill>
            </a:endParaRPr>
          </a:p>
          <a:p>
            <a:pPr marL="742950" lvl="1" indent="-285750">
              <a:buFont typeface="Arial" panose="020B0604020202020204" pitchFamily="34" charset="0"/>
              <a:buChar char="•"/>
            </a:pPr>
            <a:endParaRPr lang="en-US" sz="1400" b="1">
              <a:solidFill>
                <a:srgbClr val="041425"/>
              </a:solidFill>
            </a:endParaRPr>
          </a:p>
          <a:p>
            <a:endParaRPr lang="en-US" sz="1200" b="1">
              <a:solidFill>
                <a:srgbClr val="041425"/>
              </a:solidFill>
            </a:endParaRPr>
          </a:p>
        </p:txBody>
      </p:sp>
    </p:spTree>
    <p:extLst>
      <p:ext uri="{BB962C8B-B14F-4D97-AF65-F5344CB8AC3E}">
        <p14:creationId xmlns:p14="http://schemas.microsoft.com/office/powerpoint/2010/main" val="153528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97" y="332509"/>
            <a:ext cx="4822272" cy="276338"/>
          </a:xfrm>
        </p:spPr>
        <p:txBody>
          <a:bodyPr/>
          <a:lstStyle/>
          <a:p>
            <a:r>
              <a:rPr lang="en-US">
                <a:latin typeface="Suisse Intl Book" panose="020B0504000000000000" pitchFamily="34" charset="-78"/>
                <a:cs typeface="Suisse Intl Book" panose="020B0504000000000000" pitchFamily="34" charset="-78"/>
              </a:rPr>
              <a:t>Clock Change Design – Impacts &amp; Clarifications</a:t>
            </a:r>
            <a:endParaRPr lang="en-GB">
              <a:latin typeface="Suisse Intl Book" panose="020B0504000000000000" pitchFamily="34" charset="-78"/>
              <a:cs typeface="Suisse Intl Book" panose="020B0504000000000000" pitchFamily="34" charset="-78"/>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C8A1D-C690-374A-BBAF-BE150B79E8D3}" type="slidenum">
              <a:rPr kumimoji="0" lang="en-GB" sz="1150" b="0" i="0" u="none" strike="noStrike" kern="1200" cap="none" spc="0" normalizeH="0" baseline="0" noProof="0" smtClean="0">
                <a:ln>
                  <a:noFill/>
                </a:ln>
                <a:solidFill>
                  <a:srgbClr val="041425"/>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150" b="0" i="0" u="none" strike="noStrike" kern="1200" cap="none" spc="0" normalizeH="0" baseline="0" noProof="0">
              <a:ln>
                <a:noFill/>
              </a:ln>
              <a:solidFill>
                <a:srgbClr val="041425"/>
              </a:solidFill>
              <a:effectLst/>
              <a:uLnTx/>
              <a:uFillTx/>
              <a:latin typeface="Arial" panose="020B0604020202020204"/>
              <a:ea typeface="+mn-ea"/>
              <a:cs typeface="+mn-cs"/>
            </a:endParaRPr>
          </a:p>
        </p:txBody>
      </p:sp>
      <p:sp>
        <p:nvSpPr>
          <p:cNvPr id="3" name="Rectangle 2"/>
          <p:cNvSpPr/>
          <p:nvPr/>
        </p:nvSpPr>
        <p:spPr>
          <a:xfrm>
            <a:off x="309797" y="978302"/>
            <a:ext cx="11572406" cy="5724644"/>
          </a:xfrm>
          <a:prstGeom prst="rect">
            <a:avLst/>
          </a:prstGeom>
        </p:spPr>
        <p:txBody>
          <a:bodyPr wrap="square" lIns="91440" tIns="45720" rIns="91440" bIns="45720" anchor="t">
            <a:spAutoFit/>
          </a:bodyPr>
          <a:lstStyle/>
          <a:p>
            <a:pPr marL="285750" indent="-285750">
              <a:buFont typeface="Arial" panose="020B0604020202020204" pitchFamily="34" charset="0"/>
              <a:buChar char="•"/>
            </a:pPr>
            <a:endParaRPr lang="en-US" sz="1400" b="1">
              <a:solidFill>
                <a:srgbClr val="041425"/>
              </a:solidFill>
            </a:endParaRPr>
          </a:p>
          <a:p>
            <a:pPr marL="285750" indent="-285750">
              <a:buFont typeface="Arial" panose="020B0604020202020204" pitchFamily="34" charset="0"/>
              <a:buChar char="•"/>
            </a:pPr>
            <a:r>
              <a:rPr lang="en-US" sz="1400" b="1">
                <a:solidFill>
                  <a:srgbClr val="041425"/>
                </a:solidFill>
              </a:rPr>
              <a:t>Splitting of Consumption Data on COS Day, during BST only (Data Service)</a:t>
            </a:r>
            <a:endParaRPr lang="en-US" sz="1400" b="1">
              <a:solidFill>
                <a:srgbClr val="041425"/>
              </a:solidFill>
              <a:cs typeface="Arial"/>
            </a:endParaRPr>
          </a:p>
          <a:p>
            <a:pPr marL="285750" indent="-285750">
              <a:buFont typeface="Arial" panose="020B0604020202020204" pitchFamily="34" charset="0"/>
              <a:buChar char="•"/>
            </a:pPr>
            <a:endParaRPr lang="en-US" sz="1400" b="1">
              <a:solidFill>
                <a:schemeClr val="bg1">
                  <a:lumMod val="85000"/>
                </a:schemeClr>
              </a:solidFill>
              <a:cs typeface="Arial"/>
            </a:endParaRPr>
          </a:p>
          <a:p>
            <a:pPr marL="742950" lvl="1" indent="-285750">
              <a:buFont typeface="Arial" panose="020B0604020202020204" pitchFamily="34" charset="0"/>
              <a:buChar char="•"/>
            </a:pPr>
            <a:r>
              <a:rPr lang="en-US" sz="1400" b="1">
                <a:solidFill>
                  <a:schemeClr val="accent2"/>
                </a:solidFill>
              </a:rPr>
              <a:t>[</a:t>
            </a:r>
            <a:r>
              <a:rPr lang="en-US" sz="1400" b="1">
                <a:solidFill>
                  <a:schemeClr val="accent2"/>
                </a:solidFill>
                <a:cs typeface="Arial"/>
              </a:rPr>
              <a:t>New] BR-DS-094.3 </a:t>
            </a:r>
            <a:r>
              <a:rPr lang="en-US" sz="1400">
                <a:solidFill>
                  <a:schemeClr val="accent2"/>
                </a:solidFill>
                <a:cs typeface="Arial"/>
              </a:rPr>
              <a:t>~ </a:t>
            </a:r>
            <a:r>
              <a:rPr lang="en-US" sz="1400">
                <a:solidFill>
                  <a:schemeClr val="accent2"/>
                </a:solidFill>
                <a:ea typeface="+mn-lt"/>
                <a:cs typeface="+mn-lt"/>
              </a:rPr>
              <a:t>Data Service must, as a result of a de-appointment, split Consumption Data on the day of their de-appointment during British Summer Time into two separate IF-021 messages. The Consumption Data  for the settlement periods prior to the de-appointment date/time should be shared with the Outgoing Supplier. Consumption Data between the de-appointment date/time and the end of the UTC Settlement day should be shared with the Incoming Supplier and Incoming Data Service as notified within the IF-037 de-appointment message.</a:t>
            </a:r>
          </a:p>
          <a:p>
            <a:pPr marL="742950" lvl="1" indent="-285750">
              <a:buFont typeface="Arial" panose="020B0604020202020204" pitchFamily="34" charset="0"/>
              <a:buChar char="•"/>
            </a:pPr>
            <a:endParaRPr lang="en-US" sz="1400">
              <a:solidFill>
                <a:schemeClr val="accent2"/>
              </a:solidFill>
              <a:cs typeface="Arial"/>
            </a:endParaRPr>
          </a:p>
          <a:p>
            <a:pPr marL="742950" indent="-285750">
              <a:buFont typeface="Arial" panose="020B0604020202020204" pitchFamily="34" charset="0"/>
              <a:buChar char="•"/>
            </a:pPr>
            <a:r>
              <a:rPr lang="en-US" sz="1400" b="1">
                <a:solidFill>
                  <a:schemeClr val="accent2"/>
                </a:solidFill>
                <a:cs typeface="Arial"/>
              </a:rPr>
              <a:t>[New] BR-DS-094.4 </a:t>
            </a:r>
            <a:r>
              <a:rPr lang="en-US" sz="1400">
                <a:solidFill>
                  <a:schemeClr val="accent2"/>
                </a:solidFill>
                <a:cs typeface="Arial"/>
              </a:rPr>
              <a:t>~ </a:t>
            </a:r>
            <a:r>
              <a:rPr lang="en-US" sz="1400">
                <a:solidFill>
                  <a:schemeClr val="accent2"/>
                </a:solidFill>
                <a:ea typeface="+mn-lt"/>
                <a:cs typeface="+mn-lt"/>
              </a:rPr>
              <a:t>ADS must, as a result of a de-appointment, split Reactive Data on the Day of their de-appointment during British Summer Time into two separate IF-021 messages. The Reactive Data  for the settlement periods prior to the de-appointment date/time should be shared with the Outgoing Supplier. Reactive Data between the de-appointment date/time and the end of the UTC Settlement day should be shared with the Incoming Supplier and Incoming Data Service as notified within the IF-037 de-appointment message.</a:t>
            </a:r>
          </a:p>
          <a:p>
            <a:pPr marL="742950" lvl="1" indent="-285750">
              <a:buFont typeface="Arial" panose="020B0604020202020204" pitchFamily="34" charset="0"/>
              <a:buChar char="•"/>
            </a:pPr>
            <a:endParaRPr lang="en-US" sz="1400" b="1">
              <a:solidFill>
                <a:schemeClr val="accent2"/>
              </a:solidFill>
              <a:cs typeface="Arial"/>
            </a:endParaRPr>
          </a:p>
          <a:p>
            <a:pPr marL="742950" indent="-285750">
              <a:buFont typeface="Arial,Sans-Serif" panose="020B0604020202020204" pitchFamily="34" charset="0"/>
              <a:buChar char="•"/>
            </a:pPr>
            <a:r>
              <a:rPr lang="en-US" sz="1400" b="1">
                <a:solidFill>
                  <a:schemeClr val="accent2"/>
                </a:solidFill>
                <a:cs typeface="Arial"/>
              </a:rPr>
              <a:t>[New] BR-DS-094.5 </a:t>
            </a:r>
            <a:r>
              <a:rPr lang="en-US" sz="1400">
                <a:solidFill>
                  <a:schemeClr val="accent2"/>
                </a:solidFill>
                <a:cs typeface="Arial"/>
              </a:rPr>
              <a:t>~ </a:t>
            </a:r>
            <a:r>
              <a:rPr lang="en-US" sz="1400">
                <a:solidFill>
                  <a:schemeClr val="accent2"/>
                </a:solidFill>
                <a:ea typeface="+mn-lt"/>
                <a:cs typeface="+mn-lt"/>
              </a:rPr>
              <a:t>Incoming Data Service must, obtain PUB-021 messages containing the consumption for Settlement periods between the start of their appointment and the start of the next UTC Settlement day. In the absence of recovering Actual data from the meter, Incoming SDS should use this to derive a starting position for the next UTC Settlement Day. </a:t>
            </a:r>
          </a:p>
          <a:p>
            <a:pPr marL="742950" lvl="1" indent="-285750">
              <a:buFont typeface="Arial,Sans-Serif" panose="020B0604020202020204" pitchFamily="34" charset="0"/>
              <a:buChar char="•"/>
            </a:pPr>
            <a:endParaRPr lang="en-US" sz="1400">
              <a:solidFill>
                <a:srgbClr val="041425"/>
              </a:solidFill>
              <a:cs typeface="Arial"/>
            </a:endParaRPr>
          </a:p>
          <a:p>
            <a:pPr marL="742950" lvl="1" indent="-285750">
              <a:buFont typeface="Arial" panose="020B0604020202020204" pitchFamily="34" charset="0"/>
              <a:buChar char="•"/>
            </a:pPr>
            <a:r>
              <a:rPr lang="en-US" sz="1200" i="1">
                <a:solidFill>
                  <a:srgbClr val="041425"/>
                </a:solidFill>
              </a:rPr>
              <a:t>It is assumed that ‘splitting of data’ and reading adjustment (Ref. next slide) is required for Change of Suppler and Change of Data Service during BST </a:t>
            </a:r>
            <a:endParaRPr lang="en-US" sz="1200" i="1">
              <a:solidFill>
                <a:srgbClr val="041425"/>
              </a:solidFill>
              <a:cs typeface="Arial" panose="020B0604020202020204"/>
            </a:endParaRPr>
          </a:p>
          <a:p>
            <a:pPr marL="742950" lvl="1" indent="-285750">
              <a:buFont typeface="Arial" panose="020B0604020202020204" pitchFamily="34" charset="0"/>
              <a:buChar char="•"/>
            </a:pPr>
            <a:r>
              <a:rPr lang="en-US" sz="1200" i="1">
                <a:solidFill>
                  <a:srgbClr val="041425"/>
                </a:solidFill>
              </a:rPr>
              <a:t>It is assumed that no changes are required to MDS requirements around consumption defaulting, as these should already be based around CSS Supplier ownership periods, which are [already] in clock time.  </a:t>
            </a:r>
            <a:endParaRPr lang="en-US" sz="1200" i="1">
              <a:solidFill>
                <a:srgbClr val="041425"/>
              </a:solidFill>
              <a:cs typeface="Arial"/>
            </a:endParaRPr>
          </a:p>
          <a:p>
            <a:pPr marL="742950" lvl="1" indent="-285750">
              <a:buFont typeface="Arial" panose="020B0604020202020204" pitchFamily="34" charset="0"/>
              <a:buChar char="•"/>
            </a:pPr>
            <a:r>
              <a:rPr lang="en-US" sz="1200" i="1">
                <a:solidFill>
                  <a:srgbClr val="041425"/>
                </a:solidFill>
              </a:rPr>
              <a:t>For the avoidance of doubt, consumption data should still be allocated for each settlement day which consists ‘settlement periods’, lasting for the defined ‘settlement period duration’, starting at midnight 00:00:00 UTC time and ending at 23:59:59 UTC.</a:t>
            </a:r>
            <a:endParaRPr lang="en-US" sz="1200" i="1">
              <a:solidFill>
                <a:srgbClr val="041425"/>
              </a:solidFill>
              <a:cs typeface="Arial"/>
            </a:endParaRPr>
          </a:p>
          <a:p>
            <a:pPr marL="742950" lvl="1" indent="-285750">
              <a:buFont typeface="Arial" panose="020B0604020202020204" pitchFamily="34" charset="0"/>
              <a:buChar char="•"/>
            </a:pPr>
            <a:endParaRPr lang="en-US" sz="1400" i="1">
              <a:solidFill>
                <a:srgbClr val="041425"/>
              </a:solidFill>
            </a:endParaRPr>
          </a:p>
          <a:p>
            <a:pPr marL="742950" lvl="1" indent="-285750">
              <a:buFont typeface="Arial" panose="020B0604020202020204" pitchFamily="34" charset="0"/>
              <a:buChar char="•"/>
            </a:pPr>
            <a:endParaRPr lang="en-US" sz="1400" i="1">
              <a:solidFill>
                <a:srgbClr val="041425"/>
              </a:solidFill>
            </a:endParaRPr>
          </a:p>
          <a:p>
            <a:pPr marL="742950" lvl="1" indent="-285750">
              <a:buFont typeface="Arial" panose="020B0604020202020204" pitchFamily="34" charset="0"/>
              <a:buChar char="•"/>
            </a:pPr>
            <a:endParaRPr lang="en-US" sz="1400" b="1">
              <a:solidFill>
                <a:srgbClr val="041425"/>
              </a:solidFill>
            </a:endParaRPr>
          </a:p>
          <a:p>
            <a:endParaRPr lang="en-US" sz="1200" b="1">
              <a:solidFill>
                <a:srgbClr val="041425"/>
              </a:solidFill>
            </a:endParaRPr>
          </a:p>
        </p:txBody>
      </p:sp>
    </p:spTree>
    <p:extLst>
      <p:ext uri="{BB962C8B-B14F-4D97-AF65-F5344CB8AC3E}">
        <p14:creationId xmlns:p14="http://schemas.microsoft.com/office/powerpoint/2010/main" val="3369877188"/>
      </p:ext>
    </p:extLst>
  </p:cSld>
  <p:clrMapOvr>
    <a:masterClrMapping/>
  </p:clrMapOvr>
</p:sld>
</file>

<file path=ppt/theme/theme1.xml><?xml version="1.0" encoding="utf-8"?>
<a:theme xmlns:a="http://schemas.openxmlformats.org/drawingml/2006/main" name="3_Office Theme">
  <a:themeElements>
    <a:clrScheme name="Custom 1">
      <a:dk1>
        <a:srgbClr val="041425"/>
      </a:dk1>
      <a:lt1>
        <a:srgbClr val="FFFFFF"/>
      </a:lt1>
      <a:dk2>
        <a:srgbClr val="041425"/>
      </a:dk2>
      <a:lt2>
        <a:srgbClr val="FFFFFF"/>
      </a:lt2>
      <a:accent1>
        <a:srgbClr val="5161FC"/>
      </a:accent1>
      <a:accent2>
        <a:srgbClr val="FF3C49"/>
      </a:accent2>
      <a:accent3>
        <a:srgbClr val="00B4AC"/>
      </a:accent3>
      <a:accent4>
        <a:srgbClr val="7D4FC9"/>
      </a:accent4>
      <a:accent5>
        <a:srgbClr val="051426"/>
      </a:accent5>
      <a:accent6>
        <a:srgbClr val="A8B3F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CCA232289F21488A027868CC50B7D1" ma:contentTypeVersion="29" ma:contentTypeDescription="Create a new document." ma:contentTypeScope="" ma:versionID="bd8703c2a8750d3de7929a1f64bbd64a">
  <xsd:schema xmlns:xsd="http://www.w3.org/2001/XMLSchema" xmlns:xs="http://www.w3.org/2001/XMLSchema" xmlns:p="http://schemas.microsoft.com/office/2006/metadata/properties" xmlns:ns2="701ba468-dae9-4317-9122-2627e28a41f4" xmlns:ns3="336dc6f7-e858-42a6-bc18-5509d747a3d8" targetNamespace="http://schemas.microsoft.com/office/2006/metadata/properties" ma:root="true" ma:fieldsID="36d8664f4df499e90b143ebca9ab9538" ns2:_="" ns3:_="">
    <xsd:import namespace="701ba468-dae9-4317-9122-2627e28a41f4"/>
    <xsd:import namespace="336dc6f7-e858-42a6-bc18-5509d747a3d8"/>
    <xsd:element name="properties">
      <xsd:complexType>
        <xsd:sequence>
          <xsd:element name="documentManagement">
            <xsd:complexType>
              <xsd:all>
                <xsd:element ref="ns2:DateofMeeting" minOccurs="0"/>
                <xsd:element ref="ns2:Work_x0020_Stream" minOccurs="0"/>
                <xsd:element ref="ns2:Working_x0020_Group" minOccurs="0"/>
                <xsd:element ref="ns2:V" minOccurs="0"/>
                <xsd:element ref="ns2:Status" minOccurs="0"/>
                <xsd:element ref="ns2:Date" minOccurs="0"/>
                <xsd:element ref="ns3:Doc_x0020_Number" minOccurs="0"/>
                <xsd:element ref="ns2:Subtype" minOccurs="0"/>
                <xsd:element ref="ns2:_x003a_" minOccurs="0"/>
                <xsd:element ref="ns3:Security_x0020_Classification" minOccurs="0"/>
                <xsd:element ref="ns2:Action_x0020_With" minOccurs="0"/>
                <xsd:element ref="ns2:Shortname" minOccurs="0"/>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etingNumber" minOccurs="0"/>
                <xsd:element ref="ns2:MediaServiceGenerationTime" minOccurs="0"/>
                <xsd:element ref="ns2:MediaServiceEventHashCode" minOccurs="0"/>
                <xsd:element ref="ns2:Archiv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1ba468-dae9-4317-9122-2627e28a41f4" elementFormDefault="qualified">
    <xsd:import namespace="http://schemas.microsoft.com/office/2006/documentManagement/types"/>
    <xsd:import namespace="http://schemas.microsoft.com/office/infopath/2007/PartnerControls"/>
    <xsd:element name="DateofMeeting" ma:index="2" nillable="true" ma:displayName="Date of Meeting" ma:format="DateOnly" ma:internalName="DateofMeeting">
      <xsd:simpleType>
        <xsd:restriction base="dms:DateTime"/>
      </xsd:simpleType>
    </xsd:element>
    <xsd:element name="Work_x0020_Stream" ma:index="3" nillable="true" ma:displayName="Work Stream" ma:default="Design" ma:format="Dropdown" ma:internalName="Work_x0020_Stream">
      <xsd:simpleType>
        <xsd:restriction base="dms:Choice">
          <xsd:enumeration value="Design"/>
          <xsd:enumeration value="Test"/>
          <xsd:enumeration value="Qualification"/>
          <xsd:enumeration value="Implementation"/>
          <xsd:enumeration value="Governance (Work Stream)"/>
          <xsd:enumeration value="Code"/>
          <xsd:enumeration value="Migration"/>
          <xsd:enumeration value="PSG"/>
          <xsd:enumeration value="Planning"/>
        </xsd:restriction>
      </xsd:simpleType>
    </xsd:element>
    <xsd:element name="Working_x0020_Group" ma:index="4" nillable="true" ma:displayName="Working Group" ma:default="DAG" ma:format="Dropdown" ma:internalName="Working_x0020_Group">
      <xsd:simpleType>
        <xsd:restriction base="dms:Choice">
          <xsd:enumeration value="BPRWG"/>
          <xsd:enumeration value="CCAG"/>
          <xsd:enumeration value="CCIAG"/>
          <xsd:enumeration value="CDWG"/>
          <xsd:enumeration value="DAG"/>
          <xsd:enumeration value="Webinar"/>
          <xsd:enumeration value="Design Playback"/>
          <xsd:enumeration value="DWG"/>
          <xsd:enumeration value="EWG"/>
          <xsd:enumeration value="MWG"/>
          <xsd:enumeration value="QWG"/>
          <xsd:enumeration value="SDWG"/>
          <xsd:enumeration value="TDWG"/>
          <xsd:enumeration value="TMAG"/>
          <xsd:enumeration value="Sub Group"/>
          <xsd:enumeration value="PSG"/>
          <xsd:enumeration value="PWG"/>
          <xsd:enumeration value="SITWG"/>
          <xsd:enumeration value="BPRWGTDWGSubgroup"/>
          <xsd:enumeration value="MigrationDesignSubgroup"/>
          <xsd:enumeration value="DA"/>
          <xsd:enumeration value="NFTWG"/>
          <xsd:enumeration value="DRG"/>
          <xsd:enumeration value="Data Cleanse"/>
          <xsd:enumeration value="SASWG"/>
          <xsd:enumeration value="DCWG"/>
          <xsd:enumeration value="TORWG"/>
          <xsd:enumeration value="QAG"/>
          <xsd:enumeration value="SITAG"/>
          <xsd:enumeration value="MCAG"/>
          <xsd:enumeration value="LQTSG"/>
          <xsd:enumeration value="SAQTSG"/>
        </xsd:restriction>
      </xsd:simpleType>
    </xsd:element>
    <xsd:element name="V" ma:index="5" nillable="true" ma:displayName="V" ma:internalName="V">
      <xsd:simpleType>
        <xsd:restriction base="dms:Text">
          <xsd:maxLength value="255"/>
        </xsd:restriction>
      </xsd:simpleType>
    </xsd:element>
    <xsd:element name="Status" ma:index="6" nillable="true" ma:displayName="Status" ma:default="Draft" ma:format="Dropdown" ma:internalName="Status">
      <xsd:simpleType>
        <xsd:restriction base="dms:Choice">
          <xsd:enumeration value="Draft"/>
          <xsd:enumeration value="Approved"/>
        </xsd:restriction>
      </xsd:simpleType>
    </xsd:element>
    <xsd:element name="Date" ma:index="7" nillable="true" ma:displayName="Date" ma:format="DateOnly" ma:internalName="Date">
      <xsd:simpleType>
        <xsd:restriction base="dms:DateTime"/>
      </xsd:simpleType>
    </xsd:element>
    <xsd:element name="Subtype" ma:index="9" nillable="true" ma:displayName="Subtype" ma:default="Papers" ma:format="Dropdown" ma:internalName="Subtype">
      <xsd:simpleType>
        <xsd:restriction base="dms:Choice">
          <xsd:enumeration value="Recording"/>
          <xsd:enumeration value="Agenda"/>
          <xsd:enumeration value="Minutes"/>
          <xsd:enumeration value="Papers"/>
          <xsd:enumeration value="Headline"/>
          <xsd:enumeration value="Summary"/>
        </xsd:restriction>
      </xsd:simpleType>
    </xsd:element>
    <xsd:element name="_x003a_" ma:index="10" nillable="true" ma:displayName=":" ma:list="{701ba468-dae9-4317-9122-2627e28a41f4}" ma:internalName="_x003a_" ma:showField="DateofMeeting">
      <xsd:simpleType>
        <xsd:restriction base="dms:Lookup"/>
      </xsd:simpleType>
    </xsd:element>
    <xsd:element name="Action_x0020_With" ma:index="12" nillable="true" ma:displayName="Action With" ma:default="Governance Team" ma:format="Dropdown" ma:internalName="Action_x0020_With">
      <xsd:simpleType>
        <xsd:restriction base="dms:Choice">
          <xsd:enumeration value="Governance Team"/>
          <xsd:enumeration value="CBUsers"/>
          <xsd:enumeration value="Public"/>
        </xsd:restriction>
      </xsd:simpleType>
    </xsd:element>
    <xsd:element name="Shortname" ma:index="13" nillable="true" ma:displayName="Shortname" ma:internalName="Shortname">
      <xsd:simpleType>
        <xsd:restriction base="dms:Text">
          <xsd:maxLength value="255"/>
        </xsd:restrictio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etingNumber" ma:index="29" nillable="true" ma:displayName="&gt;" ma:format="Dropdown" ma:internalName="MeetingNumber">
      <xsd:simpleType>
        <xsd:restriction base="dms:Text">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Archive" ma:index="32" nillable="true" ma:displayName="Archive" ma:default="0" ma:format="Dropdown" ma:internalName="Archive">
      <xsd:simpleType>
        <xsd:restriction base="dms:Boolean"/>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6dc6f7-e858-42a6-bc18-5509d747a3d8" elementFormDefault="qualified">
    <xsd:import namespace="http://schemas.microsoft.com/office/2006/documentManagement/types"/>
    <xsd:import namespace="http://schemas.microsoft.com/office/infopath/2007/PartnerControls"/>
    <xsd:element name="Doc_x0020_Number" ma:index="8" nillable="true" ma:displayName="Doc Number" ma:internalName="Doc_x0020_Number">
      <xsd:simpleType>
        <xsd:restriction base="dms:Text">
          <xsd:maxLength value="255"/>
        </xsd:restriction>
      </xsd:simpleType>
    </xsd:element>
    <xsd:element name="Security_x0020_Classification" ma:index="11" nillable="true" ma:displayName="Security Classification" ma:default="INTERNAL ONLY" ma:description="Classification that determines the permissible circulation of the documents" ma:format="Dropdown" ma:internalName="Security_x0020_Classification">
      <xsd:simpleType>
        <xsd:restriction base="dms:Choice">
          <xsd:enumeration value="PUBLIC"/>
          <xsd:enumeration value="INTERNAL ONLY"/>
          <xsd:enumeration value="CONFIDENTIAL"/>
          <xsd:enumeration value="COMMERICAL IN CONFIDENCE"/>
          <xsd:enumeration value="RESTRICTED"/>
        </xsd:restriction>
      </xsd:simple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36dc6f7-e858-42a6-bc18-5509d747a3d8">
      <UserInfo>
        <DisplayName>Fraser Mathieson (MHHSProgramme)</DisplayName>
        <AccountId>259</AccountId>
        <AccountType/>
      </UserInfo>
      <UserInfo>
        <DisplayName>Claire Silk (MHHSProgramme)</DisplayName>
        <AccountId>14</AccountId>
        <AccountType/>
      </UserInfo>
      <UserInfo>
        <DisplayName>Simon Harrison (MHHSProgramme)</DisplayName>
        <AccountId>17</AccountId>
        <AccountType/>
      </UserInfo>
      <UserInfo>
        <DisplayName>Nicole Lai (MHHSProgramme)</DisplayName>
        <AccountId>681</AccountId>
        <AccountType/>
      </UserInfo>
    </SharedWithUsers>
    <Status xmlns="701ba468-dae9-4317-9122-2627e28a41f4">Approved</Status>
    <Subtype xmlns="701ba468-dae9-4317-9122-2627e28a41f4">Papers</Subtype>
    <Date xmlns="701ba468-dae9-4317-9122-2627e28a41f4" xsi:nil="true"/>
    <Doc_x0020_Number xmlns="336dc6f7-e858-42a6-bc18-5509d747a3d8">DEL2075</Doc_x0020_Number>
    <Work_x0020_Stream xmlns="701ba468-dae9-4317-9122-2627e28a41f4">Design</Work_x0020_Stream>
    <_x003a_ xmlns="701ba468-dae9-4317-9122-2627e28a41f4" xsi:nil="true"/>
    <V xmlns="701ba468-dae9-4317-9122-2627e28a41f4">v1.0</V>
    <DateofMeeting xmlns="701ba468-dae9-4317-9122-2627e28a41f4">2023-12-13T00:00:00+00:00</DateofMeeting>
    <Working_x0020_Group xmlns="701ba468-dae9-4317-9122-2627e28a41f4">DAG</Working_x0020_Group>
    <Action_x0020_With xmlns="701ba468-dae9-4317-9122-2627e28a41f4">Public</Action_x0020_With>
    <Security_x0020_Classification xmlns="336dc6f7-e858-42a6-bc18-5509d747a3d8">PUBLIC</Security_x0020_Classification>
    <Shortname xmlns="701ba468-dae9-4317-9122-2627e28a41f4">MHHS-DEL2075 - MHHS Design Artefact Changes to Support CR036 v1.0</Shortname>
    <MeetingNumber xmlns="701ba468-dae9-4317-9122-2627e28a41f4" xsi:nil="true"/>
    <Archive xmlns="701ba468-dae9-4317-9122-2627e28a41f4">false</Archive>
    <MediaLengthInSeconds xmlns="701ba468-dae9-4317-9122-2627e28a41f4" xsi:nil="true"/>
  </documentManagement>
</p:properties>
</file>

<file path=customXml/itemProps1.xml><?xml version="1.0" encoding="utf-8"?>
<ds:datastoreItem xmlns:ds="http://schemas.openxmlformats.org/officeDocument/2006/customXml" ds:itemID="{F2A1DF3D-7238-4C43-A36D-13C6F3F7E4ED}"/>
</file>

<file path=customXml/itemProps2.xml><?xml version="1.0" encoding="utf-8"?>
<ds:datastoreItem xmlns:ds="http://schemas.openxmlformats.org/officeDocument/2006/customXml" ds:itemID="{3A2C14EA-0C5C-4489-A598-E7B493FD4A0F}">
  <ds:schemaRefs>
    <ds:schemaRef ds:uri="http://schemas.microsoft.com/sharepoint/v3/contenttype/forms"/>
  </ds:schemaRefs>
</ds:datastoreItem>
</file>

<file path=customXml/itemProps3.xml><?xml version="1.0" encoding="utf-8"?>
<ds:datastoreItem xmlns:ds="http://schemas.openxmlformats.org/officeDocument/2006/customXml" ds:itemID="{C29DCCA2-BC2E-4F18-93FB-3258008FC535}">
  <ds:schemaRefs>
    <ds:schemaRef ds:uri="1ec6c686-3e88-4115-b468-4b1672fc2d35"/>
    <ds:schemaRef ds:uri="336dc6f7-e858-42a6-bc18-5509d747a3d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TotalTime>
  <Words>3281</Words>
  <Application>Microsoft Macintosh PowerPoint</Application>
  <PresentationFormat>Widescreen</PresentationFormat>
  <Paragraphs>217</Paragraphs>
  <Slides>16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Arial,Sans-Serif</vt:lpstr>
      <vt:lpstr>Calibri</vt:lpstr>
      <vt:lpstr>Courier New</vt:lpstr>
      <vt:lpstr>Georgia</vt:lpstr>
      <vt:lpstr>Suisse Intl Book</vt:lpstr>
      <vt:lpstr>Symbol</vt:lpstr>
      <vt:lpstr>Wingdings</vt:lpstr>
      <vt:lpstr>3_Office Theme</vt:lpstr>
      <vt:lpstr>MHHS Design Artefact Changes to Support CR036</vt:lpstr>
      <vt:lpstr>Introduction</vt:lpstr>
      <vt:lpstr>Clock Change Design – Impacts &amp; Clarifications</vt:lpstr>
      <vt:lpstr>Clock Change Design – Impacts &amp; Clarifications</vt:lpstr>
      <vt:lpstr>Clock Change Design – Impacts &amp; Clarifications</vt:lpstr>
      <vt:lpstr>Clock Change Design – Impacts &amp; Clarifications</vt:lpstr>
      <vt:lpstr>Clock Change Design – Impacts &amp; Clarifications</vt:lpstr>
      <vt:lpstr>Clock Change Design – Impacts &amp; Clarifications</vt:lpstr>
      <vt:lpstr>Clock Change Design – Impacts &amp; Clarifications</vt:lpstr>
      <vt:lpstr>Clock Change Design – Impacts &amp; Clarifications</vt:lpstr>
      <vt:lpstr>Clock Change Design – Impacts &amp; Clarifications</vt:lpstr>
      <vt:lpstr>Clock Change Design – Impacts &amp; Clarifications</vt:lpstr>
      <vt:lpstr>Clock Change Design – Updates to SDS Method Statement: Context and Scenarios</vt:lpstr>
      <vt:lpstr>Clock Change Design – Updates to SDS Method Statement: Context and Scenarios</vt:lpstr>
      <vt:lpstr>Clock Change Design – Updates to SDS Method Statement: Context and Scenarios</vt:lpstr>
      <vt:lpstr>Clock Change Design – Updates to SDS Method Statement: Context and Scenarios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Advisory Group #29 11 October 2023</dc:title>
  <dc:creator>fraser.mathieson@mhhsprogramme.co.uk</dc:creator>
  <cp:lastModifiedBy>Immy Syms (MHHSProgramme)</cp:lastModifiedBy>
  <cp:revision>2</cp:revision>
  <dcterms:created xsi:type="dcterms:W3CDTF">2021-07-10T09:30:19Z</dcterms:created>
  <dcterms:modified xsi:type="dcterms:W3CDTF">2023-12-11T15:25:51Z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0x010100AECCA232289F21488A027868CC50B7D1</vt:lpwstr>
  </property>
  <property fmtid="{D5CDD505-2E9C-101B-9397-08002B2CF9AE}" pid="3" name="MediaServiceImageTags">
    <vt:lpwstr/>
  </property>
  <property fmtid="{D5CDD505-2E9C-101B-9397-08002B2CF9AE}" pid="4" name="Order">
    <vt:r8>4894800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Document Working">
    <vt:lpwstr>Not Started</vt:lpwstr>
  </property>
  <property fmtid="{D5CDD505-2E9C-101B-9397-08002B2CF9AE}" pid="12" name="_ExtendedDescription">
    <vt:lpwstr/>
  </property>
  <property fmtid="{D5CDD505-2E9C-101B-9397-08002B2CF9AE}" pid="13" name="TriggerFlowInfo">
    <vt:lpwstr/>
  </property>
</Properties>
</file>